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0"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62" autoAdjust="0"/>
    <p:restoredTop sz="94660"/>
  </p:normalViewPr>
  <p:slideViewPr>
    <p:cSldViewPr>
      <p:cViewPr varScale="1">
        <p:scale>
          <a:sx n="75" d="100"/>
          <a:sy n="75" d="100"/>
        </p:scale>
        <p:origin x="102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FFEB50FF-301D-4817-8E6D-F1B84CFB2CF1}" type="datetimeFigureOut">
              <a:rPr lang="en-NZ" smtClean="0"/>
              <a:pPr/>
              <a:t>6/05/2015</a:t>
            </a:fld>
            <a:endParaRPr lang="en-NZ" dirty="0"/>
          </a:p>
        </p:txBody>
      </p:sp>
      <p:sp>
        <p:nvSpPr>
          <p:cNvPr id="17" name="Footer Placeholder 16"/>
          <p:cNvSpPr>
            <a:spLocks noGrp="1"/>
          </p:cNvSpPr>
          <p:nvPr>
            <p:ph type="ftr" sz="quarter" idx="11"/>
          </p:nvPr>
        </p:nvSpPr>
        <p:spPr>
          <a:xfrm>
            <a:off x="5410200" y="4205288"/>
            <a:ext cx="1295400" cy="457200"/>
          </a:xfrm>
        </p:spPr>
        <p:txBody>
          <a:bodyPr/>
          <a:lstStyle/>
          <a:p>
            <a:endParaRPr lang="en-NZ"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C338647-9761-4300-A987-8B514F7E4F6C}" type="slidenum">
              <a:rPr lang="en-NZ" smtClean="0"/>
              <a:pPr/>
              <a:t>‹#›</a:t>
            </a:fld>
            <a:endParaRPr lang="en-N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EB50FF-301D-4817-8E6D-F1B84CFB2CF1}" type="datetimeFigureOut">
              <a:rPr lang="en-NZ" smtClean="0"/>
              <a:pPr/>
              <a:t>6/05/2015</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DC338647-9761-4300-A987-8B514F7E4F6C}" type="slidenum">
              <a:rPr lang="en-NZ" smtClean="0"/>
              <a:pPr/>
              <a:t>‹#›</a:t>
            </a:fld>
            <a:endParaRPr lang="en-N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EB50FF-301D-4817-8E6D-F1B84CFB2CF1}" type="datetimeFigureOut">
              <a:rPr lang="en-NZ" smtClean="0"/>
              <a:pPr/>
              <a:t>6/05/2015</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DC338647-9761-4300-A987-8B514F7E4F6C}" type="slidenum">
              <a:rPr lang="en-NZ" smtClean="0"/>
              <a:pPr/>
              <a:t>‹#›</a:t>
            </a:fld>
            <a:endParaRPr lang="en-N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EB50FF-301D-4817-8E6D-F1B84CFB2CF1}" type="datetimeFigureOut">
              <a:rPr lang="en-NZ" smtClean="0"/>
              <a:pPr/>
              <a:t>6/05/2015</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DC338647-9761-4300-A987-8B514F7E4F6C}" type="slidenum">
              <a:rPr lang="en-NZ" smtClean="0"/>
              <a:pPr/>
              <a:t>‹#›</a:t>
            </a:fld>
            <a:endParaRPr lang="en-N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FEB50FF-301D-4817-8E6D-F1B84CFB2CF1}" type="datetimeFigureOut">
              <a:rPr lang="en-NZ" smtClean="0"/>
              <a:pPr/>
              <a:t>6/05/2015</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DC338647-9761-4300-A987-8B514F7E4F6C}" type="slidenum">
              <a:rPr lang="en-NZ" smtClean="0"/>
              <a:pPr/>
              <a:t>‹#›</a:t>
            </a:fld>
            <a:endParaRPr lang="en-N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FEB50FF-301D-4817-8E6D-F1B84CFB2CF1}" type="datetimeFigureOut">
              <a:rPr lang="en-NZ" smtClean="0"/>
              <a:pPr/>
              <a:t>6/05/2015</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DC338647-9761-4300-A987-8B514F7E4F6C}" type="slidenum">
              <a:rPr lang="en-NZ" smtClean="0"/>
              <a:pPr/>
              <a:t>‹#›</a:t>
            </a:fld>
            <a:endParaRPr lang="en-N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FFEB50FF-301D-4817-8E6D-F1B84CFB2CF1}" type="datetimeFigureOut">
              <a:rPr lang="en-NZ" smtClean="0"/>
              <a:pPr/>
              <a:t>6/05/2015</a:t>
            </a:fld>
            <a:endParaRPr lang="en-NZ" dirty="0"/>
          </a:p>
        </p:txBody>
      </p:sp>
      <p:sp>
        <p:nvSpPr>
          <p:cNvPr id="27" name="Slide Number Placeholder 26"/>
          <p:cNvSpPr>
            <a:spLocks noGrp="1"/>
          </p:cNvSpPr>
          <p:nvPr>
            <p:ph type="sldNum" sz="quarter" idx="11"/>
          </p:nvPr>
        </p:nvSpPr>
        <p:spPr/>
        <p:txBody>
          <a:bodyPr rtlCol="0"/>
          <a:lstStyle/>
          <a:p>
            <a:fld id="{DC338647-9761-4300-A987-8B514F7E4F6C}" type="slidenum">
              <a:rPr lang="en-NZ" smtClean="0"/>
              <a:pPr/>
              <a:t>‹#›</a:t>
            </a:fld>
            <a:endParaRPr lang="en-NZ" dirty="0"/>
          </a:p>
        </p:txBody>
      </p:sp>
      <p:sp>
        <p:nvSpPr>
          <p:cNvPr id="28" name="Footer Placeholder 27"/>
          <p:cNvSpPr>
            <a:spLocks noGrp="1"/>
          </p:cNvSpPr>
          <p:nvPr>
            <p:ph type="ftr" sz="quarter" idx="12"/>
          </p:nvPr>
        </p:nvSpPr>
        <p:spPr/>
        <p:txBody>
          <a:bodyPr rtlCol="0"/>
          <a:lstStyle/>
          <a:p>
            <a:endParaRPr lang="en-N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FFEB50FF-301D-4817-8E6D-F1B84CFB2CF1}" type="datetimeFigureOut">
              <a:rPr lang="en-NZ" smtClean="0"/>
              <a:pPr/>
              <a:t>6/05/2015</a:t>
            </a:fld>
            <a:endParaRPr lang="en-NZ" dirty="0"/>
          </a:p>
        </p:txBody>
      </p:sp>
      <p:sp>
        <p:nvSpPr>
          <p:cNvPr id="4" name="Footer Placeholder 3"/>
          <p:cNvSpPr>
            <a:spLocks noGrp="1"/>
          </p:cNvSpPr>
          <p:nvPr>
            <p:ph type="ftr" sz="quarter" idx="11"/>
          </p:nvPr>
        </p:nvSpPr>
        <p:spPr>
          <a:xfrm>
            <a:off x="5257800" y="612648"/>
            <a:ext cx="1325880" cy="457200"/>
          </a:xfrm>
        </p:spPr>
        <p:txBody>
          <a:bodyPr/>
          <a:lstStyle/>
          <a:p>
            <a:endParaRPr lang="en-NZ" dirty="0"/>
          </a:p>
        </p:txBody>
      </p:sp>
      <p:sp>
        <p:nvSpPr>
          <p:cNvPr id="5" name="Slide Number Placeholder 4"/>
          <p:cNvSpPr>
            <a:spLocks noGrp="1"/>
          </p:cNvSpPr>
          <p:nvPr>
            <p:ph type="sldNum" sz="quarter" idx="12"/>
          </p:nvPr>
        </p:nvSpPr>
        <p:spPr>
          <a:xfrm>
            <a:off x="8174736" y="2272"/>
            <a:ext cx="762000" cy="365760"/>
          </a:xfrm>
        </p:spPr>
        <p:txBody>
          <a:bodyPr/>
          <a:lstStyle/>
          <a:p>
            <a:fld id="{DC338647-9761-4300-A987-8B514F7E4F6C}" type="slidenum">
              <a:rPr lang="en-NZ" smtClean="0"/>
              <a:pPr/>
              <a:t>‹#›</a:t>
            </a:fld>
            <a:endParaRPr lang="en-N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EB50FF-301D-4817-8E6D-F1B84CFB2CF1}" type="datetimeFigureOut">
              <a:rPr lang="en-NZ" smtClean="0"/>
              <a:pPr/>
              <a:t>6/05/2015</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DC338647-9761-4300-A987-8B514F7E4F6C}" type="slidenum">
              <a:rPr lang="en-NZ" smtClean="0"/>
              <a:pPr/>
              <a:t>‹#›</a:t>
            </a:fld>
            <a:endParaRPr lang="en-N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FEB50FF-301D-4817-8E6D-F1B84CFB2CF1}" type="datetimeFigureOut">
              <a:rPr lang="en-NZ" smtClean="0"/>
              <a:pPr/>
              <a:t>6/05/2015</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DC338647-9761-4300-A987-8B514F7E4F6C}" type="slidenum">
              <a:rPr lang="en-NZ" smtClean="0"/>
              <a:pPr/>
              <a:t>‹#›</a:t>
            </a:fld>
            <a:endParaRPr lang="en-N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FEB50FF-301D-4817-8E6D-F1B84CFB2CF1}" type="datetimeFigureOut">
              <a:rPr lang="en-NZ" smtClean="0"/>
              <a:pPr/>
              <a:t>6/05/2015</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DC338647-9761-4300-A987-8B514F7E4F6C}" type="slidenum">
              <a:rPr lang="en-NZ" smtClean="0"/>
              <a:pPr/>
              <a:t>‹#›</a:t>
            </a:fld>
            <a:endParaRPr lang="en-N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FEB50FF-301D-4817-8E6D-F1B84CFB2CF1}" type="datetimeFigureOut">
              <a:rPr lang="en-NZ" smtClean="0"/>
              <a:pPr/>
              <a:t>6/05/2015</a:t>
            </a:fld>
            <a:endParaRPr lang="en-NZ"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NZ"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C338647-9761-4300-A987-8B514F7E4F6C}" type="slidenum">
              <a:rPr lang="en-NZ" smtClean="0"/>
              <a:pPr/>
              <a:t>‹#›</a:t>
            </a:fld>
            <a:endParaRPr lang="en-NZ"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t>Fit for Mission</a:t>
            </a:r>
            <a:endParaRPr lang="en-NZ" dirty="0"/>
          </a:p>
        </p:txBody>
      </p:sp>
      <p:sp>
        <p:nvSpPr>
          <p:cNvPr id="3" name="Subtitle 2"/>
          <p:cNvSpPr>
            <a:spLocks noGrp="1"/>
          </p:cNvSpPr>
          <p:nvPr>
            <p:ph type="subTitle" idx="1"/>
          </p:nvPr>
        </p:nvSpPr>
        <p:spPr/>
        <p:txBody>
          <a:bodyPr/>
          <a:lstStyle/>
          <a:p>
            <a:r>
              <a:rPr lang="en-NZ" dirty="0" smtClean="0"/>
              <a:t>St Columba Centre </a:t>
            </a:r>
          </a:p>
          <a:p>
            <a:r>
              <a:rPr lang="en-NZ" dirty="0" smtClean="0"/>
              <a:t>18 April 2015</a:t>
            </a:r>
          </a:p>
          <a:p>
            <a:endParaRPr lang="en-NZ"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80112" y="2348880"/>
            <a:ext cx="2419350" cy="301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1011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Next Step – Engage in the Community </a:t>
            </a:r>
            <a:endParaRPr lang="en-NZ" dirty="0"/>
          </a:p>
        </p:txBody>
      </p:sp>
      <p:sp>
        <p:nvSpPr>
          <p:cNvPr id="3" name="Content Placeholder 2"/>
          <p:cNvSpPr>
            <a:spLocks noGrp="1"/>
          </p:cNvSpPr>
          <p:nvPr>
            <p:ph idx="1"/>
          </p:nvPr>
        </p:nvSpPr>
        <p:spPr/>
        <p:txBody>
          <a:bodyPr/>
          <a:lstStyle/>
          <a:p>
            <a:r>
              <a:rPr lang="en-NZ" dirty="0" smtClean="0"/>
              <a:t>GET TALKING </a:t>
            </a:r>
          </a:p>
          <a:p>
            <a:pPr marL="109728" indent="0">
              <a:buNone/>
            </a:pPr>
            <a:r>
              <a:rPr lang="en-NZ" dirty="0" smtClean="0"/>
              <a:t>Talk to people who work in social services in the parish </a:t>
            </a:r>
          </a:p>
          <a:p>
            <a:pPr marL="109728" indent="0">
              <a:buNone/>
            </a:pPr>
            <a:r>
              <a:rPr lang="en-NZ" dirty="0" smtClean="0"/>
              <a:t>Ask the schools in your area </a:t>
            </a:r>
          </a:p>
          <a:p>
            <a:pPr marL="109728" indent="0">
              <a:buNone/>
            </a:pPr>
            <a:r>
              <a:rPr lang="en-NZ" dirty="0" smtClean="0"/>
              <a:t>Talk to the local Anglican Vicar, the Methodist Pastor the Imam and the Mosque  </a:t>
            </a:r>
          </a:p>
          <a:p>
            <a:pPr marL="109728" indent="0">
              <a:buNone/>
            </a:pPr>
            <a:r>
              <a:rPr lang="en-NZ" dirty="0" smtClean="0"/>
              <a:t>Liaise with secular and faith based </a:t>
            </a:r>
          </a:p>
          <a:p>
            <a:pPr marL="109728" indent="0">
              <a:buNone/>
            </a:pPr>
            <a:r>
              <a:rPr lang="en-NZ" dirty="0" smtClean="0"/>
              <a:t>social service providers </a:t>
            </a:r>
          </a:p>
          <a:p>
            <a:pPr marL="109728" indent="0">
              <a:buNone/>
            </a:pPr>
            <a:endParaRPr lang="en-NZ" dirty="0" smtClean="0"/>
          </a:p>
          <a:p>
            <a:endParaRPr lang="en-NZ" dirty="0" smtClean="0"/>
          </a:p>
          <a:p>
            <a:endParaRPr lang="en-NZ"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3197" y="4653136"/>
            <a:ext cx="2232334" cy="15765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26784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plan of Attack </a:t>
            </a:r>
            <a:endParaRPr lang="en-NZ" dirty="0"/>
          </a:p>
        </p:txBody>
      </p:sp>
      <p:sp>
        <p:nvSpPr>
          <p:cNvPr id="3" name="Content Placeholder 2"/>
          <p:cNvSpPr>
            <a:spLocks noGrp="1"/>
          </p:cNvSpPr>
          <p:nvPr>
            <p:ph idx="1"/>
          </p:nvPr>
        </p:nvSpPr>
        <p:spPr/>
        <p:txBody>
          <a:bodyPr>
            <a:normAutofit fontScale="92500" lnSpcReduction="10000"/>
          </a:bodyPr>
          <a:lstStyle/>
          <a:p>
            <a:r>
              <a:rPr lang="en-NZ" dirty="0" smtClean="0"/>
              <a:t>The working group has met and decided that the best thing to look at is a home work club. </a:t>
            </a:r>
          </a:p>
          <a:p>
            <a:pPr marL="109728" indent="0" algn="ctr">
              <a:buNone/>
            </a:pPr>
            <a:r>
              <a:rPr lang="en-NZ" b="1" dirty="0" smtClean="0"/>
              <a:t>Why????????</a:t>
            </a:r>
          </a:p>
          <a:p>
            <a:r>
              <a:rPr lang="en-NZ" dirty="0" smtClean="0"/>
              <a:t>It was need that was noted by members of the wider  community, </a:t>
            </a:r>
            <a:r>
              <a:rPr lang="en-NZ" b="1" dirty="0" smtClean="0"/>
              <a:t>no one else </a:t>
            </a:r>
            <a:r>
              <a:rPr lang="en-NZ" dirty="0" smtClean="0"/>
              <a:t>was doing it.</a:t>
            </a:r>
          </a:p>
          <a:p>
            <a:r>
              <a:rPr lang="en-NZ" dirty="0" smtClean="0"/>
              <a:t>It could help kids at the local state school and parish who need extra help and parents could not afford extra tutoring.</a:t>
            </a:r>
          </a:p>
          <a:p>
            <a:r>
              <a:rPr lang="en-NZ" dirty="0" smtClean="0"/>
              <a:t>The resources of the Parish could be used without a huge strain.</a:t>
            </a:r>
          </a:p>
          <a:p>
            <a:r>
              <a:rPr lang="en-NZ" dirty="0" smtClean="0"/>
              <a:t>Ideas presented to Parish Council and at Mass.  </a:t>
            </a:r>
            <a:endParaRPr lang="en-NZ" dirty="0"/>
          </a:p>
        </p:txBody>
      </p:sp>
    </p:spTree>
    <p:extLst>
      <p:ext uri="{BB962C8B-B14F-4D97-AF65-F5344CB8AC3E}">
        <p14:creationId xmlns:p14="http://schemas.microsoft.com/office/powerpoint/2010/main" val="2172914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Who, What, Where and Why????</a:t>
            </a:r>
            <a:endParaRPr lang="en-NZ" dirty="0"/>
          </a:p>
        </p:txBody>
      </p:sp>
      <p:sp>
        <p:nvSpPr>
          <p:cNvPr id="3" name="Content Placeholder 2"/>
          <p:cNvSpPr>
            <a:spLocks noGrp="1"/>
          </p:cNvSpPr>
          <p:nvPr>
            <p:ph idx="1"/>
          </p:nvPr>
        </p:nvSpPr>
        <p:spPr/>
        <p:txBody>
          <a:bodyPr/>
          <a:lstStyle/>
          <a:p>
            <a:pPr marL="109728" indent="0" algn="ctr">
              <a:buNone/>
            </a:pPr>
            <a:r>
              <a:rPr lang="en-NZ" dirty="0" smtClean="0"/>
              <a:t>It’s the nuts and bolts </a:t>
            </a:r>
          </a:p>
          <a:p>
            <a:r>
              <a:rPr lang="en-NZ" dirty="0" smtClean="0"/>
              <a:t>Not everyone can be directly involved but some people bake for afternoon tea </a:t>
            </a:r>
          </a:p>
          <a:p>
            <a:r>
              <a:rPr lang="en-NZ" dirty="0" smtClean="0"/>
              <a:t>Others offer donations for resources </a:t>
            </a:r>
          </a:p>
          <a:p>
            <a:r>
              <a:rPr lang="en-NZ" dirty="0" smtClean="0"/>
              <a:t>The parish pray for the group </a:t>
            </a:r>
          </a:p>
          <a:p>
            <a:r>
              <a:rPr lang="en-NZ" dirty="0" smtClean="0"/>
              <a:t>Shared Leadership </a:t>
            </a:r>
          </a:p>
          <a:p>
            <a:r>
              <a:rPr lang="en-NZ" dirty="0" smtClean="0"/>
              <a:t>Team involves  lots of people from youth- retired</a:t>
            </a:r>
          </a:p>
          <a:p>
            <a:r>
              <a:rPr lang="en-NZ" dirty="0" smtClean="0"/>
              <a:t>People are kept up to date through social media, reports at Mass, parish newsletter  </a:t>
            </a:r>
            <a:endParaRPr lang="en-NZ" dirty="0"/>
          </a:p>
        </p:txBody>
      </p:sp>
    </p:spTree>
    <p:extLst>
      <p:ext uri="{BB962C8B-B14F-4D97-AF65-F5344CB8AC3E}">
        <p14:creationId xmlns:p14="http://schemas.microsoft.com/office/powerpoint/2010/main" val="28631498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Things to think about </a:t>
            </a:r>
            <a:endParaRPr lang="en-NZ" dirty="0"/>
          </a:p>
        </p:txBody>
      </p:sp>
      <p:sp>
        <p:nvSpPr>
          <p:cNvPr id="3" name="Content Placeholder 2"/>
          <p:cNvSpPr>
            <a:spLocks noGrp="1"/>
          </p:cNvSpPr>
          <p:nvPr>
            <p:ph sz="half" idx="1"/>
          </p:nvPr>
        </p:nvSpPr>
        <p:spPr/>
        <p:txBody>
          <a:bodyPr/>
          <a:lstStyle/>
          <a:p>
            <a:r>
              <a:rPr lang="en-NZ" dirty="0" smtClean="0"/>
              <a:t>Child Protection </a:t>
            </a:r>
          </a:p>
          <a:p>
            <a:r>
              <a:rPr lang="en-NZ" dirty="0" smtClean="0"/>
              <a:t>Police Checks </a:t>
            </a:r>
          </a:p>
          <a:p>
            <a:r>
              <a:rPr lang="en-NZ" dirty="0" smtClean="0"/>
              <a:t>OSH </a:t>
            </a:r>
          </a:p>
          <a:p>
            <a:r>
              <a:rPr lang="en-NZ" dirty="0" smtClean="0"/>
              <a:t>Sustainability </a:t>
            </a:r>
          </a:p>
          <a:p>
            <a:r>
              <a:rPr lang="en-NZ" dirty="0" smtClean="0"/>
              <a:t>Group vs Individual Ministry </a:t>
            </a:r>
          </a:p>
          <a:p>
            <a:r>
              <a:rPr lang="en-NZ" dirty="0" smtClean="0"/>
              <a:t>Safety Protocols – what happens if?</a:t>
            </a:r>
          </a:p>
          <a:p>
            <a:endParaRPr lang="en-NZ" dirty="0" smtClean="0"/>
          </a:p>
        </p:txBody>
      </p:sp>
      <p:pic>
        <p:nvPicPr>
          <p:cNvPr id="7170"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648200" y="2493169"/>
            <a:ext cx="4038600"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04036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Its all about Relationship </a:t>
            </a:r>
            <a:endParaRPr lang="en-NZ" dirty="0"/>
          </a:p>
        </p:txBody>
      </p:sp>
      <p:sp>
        <p:nvSpPr>
          <p:cNvPr id="3" name="Content Placeholder 2"/>
          <p:cNvSpPr>
            <a:spLocks noGrp="1"/>
          </p:cNvSpPr>
          <p:nvPr>
            <p:ph idx="1"/>
          </p:nvPr>
        </p:nvSpPr>
        <p:spPr/>
        <p:txBody>
          <a:bodyPr/>
          <a:lstStyle/>
          <a:p>
            <a:pPr marL="109728" indent="0" algn="ctr">
              <a:buNone/>
            </a:pPr>
            <a:r>
              <a:rPr lang="en-NZ" dirty="0" smtClean="0"/>
              <a:t>Six months down the track</a:t>
            </a:r>
          </a:p>
          <a:p>
            <a:r>
              <a:rPr lang="en-NZ" dirty="0" smtClean="0"/>
              <a:t>35 kids and their families are coming twice a week.  </a:t>
            </a:r>
          </a:p>
          <a:p>
            <a:r>
              <a:rPr lang="en-NZ" dirty="0" smtClean="0"/>
              <a:t>In building relationships with parents  </a:t>
            </a:r>
            <a:r>
              <a:rPr lang="en-NZ" dirty="0"/>
              <a:t>t</a:t>
            </a:r>
            <a:r>
              <a:rPr lang="en-NZ" dirty="0" smtClean="0"/>
              <a:t>he group have discovered that some parents are struggling with their own literacy and numeracy – talk of some help with them. </a:t>
            </a:r>
          </a:p>
          <a:p>
            <a:r>
              <a:rPr lang="en-NZ" dirty="0" smtClean="0"/>
              <a:t>There have been some challenges but the  leadership group have settled the issues.  </a:t>
            </a:r>
            <a:endParaRPr lang="en-NZ" dirty="0"/>
          </a:p>
        </p:txBody>
      </p:sp>
    </p:spTree>
    <p:extLst>
      <p:ext uri="{BB962C8B-B14F-4D97-AF65-F5344CB8AC3E}">
        <p14:creationId xmlns:p14="http://schemas.microsoft.com/office/powerpoint/2010/main" val="10888907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With one hand charity the other hand justice</a:t>
            </a:r>
            <a:endParaRPr lang="en-NZ" dirty="0"/>
          </a:p>
        </p:txBody>
      </p:sp>
      <p:sp>
        <p:nvSpPr>
          <p:cNvPr id="3" name="Content Placeholder 2"/>
          <p:cNvSpPr>
            <a:spLocks noGrp="1"/>
          </p:cNvSpPr>
          <p:nvPr>
            <p:ph idx="1"/>
          </p:nvPr>
        </p:nvSpPr>
        <p:spPr/>
        <p:txBody>
          <a:bodyPr/>
          <a:lstStyle/>
          <a:p>
            <a:r>
              <a:rPr lang="en-NZ" dirty="0" smtClean="0"/>
              <a:t>The parish have become more aware of the plight of the families in their community. </a:t>
            </a:r>
          </a:p>
          <a:p>
            <a:r>
              <a:rPr lang="en-NZ" dirty="0" smtClean="0"/>
              <a:t>They start talking to local MPs and Council members to address the plight of these families they know. </a:t>
            </a:r>
          </a:p>
          <a:p>
            <a:r>
              <a:rPr lang="en-NZ" dirty="0" smtClean="0"/>
              <a:t>Members of the parish attend Child Poverty Action Group Meetings and the J and P </a:t>
            </a:r>
            <a:r>
              <a:rPr lang="en-NZ" dirty="0" err="1" smtClean="0"/>
              <a:t>Comm</a:t>
            </a:r>
            <a:r>
              <a:rPr lang="en-NZ" dirty="0" smtClean="0"/>
              <a:t> at the Diocese. </a:t>
            </a:r>
          </a:p>
          <a:p>
            <a:r>
              <a:rPr lang="en-NZ" dirty="0" smtClean="0"/>
              <a:t>They start to see change in their community </a:t>
            </a:r>
          </a:p>
          <a:p>
            <a:endParaRPr lang="en-NZ" dirty="0"/>
          </a:p>
        </p:txBody>
      </p:sp>
    </p:spTree>
    <p:extLst>
      <p:ext uri="{BB962C8B-B14F-4D97-AF65-F5344CB8AC3E}">
        <p14:creationId xmlns:p14="http://schemas.microsoft.com/office/powerpoint/2010/main" val="23580404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Inspiration </a:t>
            </a:r>
            <a:endParaRPr lang="en-NZ" dirty="0"/>
          </a:p>
        </p:txBody>
      </p:sp>
      <p:sp>
        <p:nvSpPr>
          <p:cNvPr id="3" name="Content Placeholder 2"/>
          <p:cNvSpPr>
            <a:spLocks noGrp="1"/>
          </p:cNvSpPr>
          <p:nvPr>
            <p:ph idx="1"/>
          </p:nvPr>
        </p:nvSpPr>
        <p:spPr>
          <a:xfrm>
            <a:off x="467544" y="1988840"/>
            <a:ext cx="8219256" cy="4585696"/>
          </a:xfrm>
        </p:spPr>
        <p:txBody>
          <a:bodyPr/>
          <a:lstStyle/>
          <a:p>
            <a:pPr marL="109728" indent="0">
              <a:buNone/>
            </a:pPr>
            <a:r>
              <a:rPr lang="en-NZ" dirty="0" smtClean="0"/>
              <a:t>A priest  who has a full time job in Rome also volunteered at a local soup kitchen</a:t>
            </a:r>
          </a:p>
          <a:p>
            <a:pPr marL="109728" indent="0">
              <a:buNone/>
            </a:pPr>
            <a:endParaRPr lang="en-NZ" dirty="0" smtClean="0"/>
          </a:p>
          <a:p>
            <a:pPr marL="109728" indent="0">
              <a:buNone/>
            </a:pPr>
            <a:r>
              <a:rPr lang="en-NZ" dirty="0" smtClean="0"/>
              <a:t>And he said…. </a:t>
            </a:r>
          </a:p>
          <a:p>
            <a:pPr marL="109728" indent="0">
              <a:buNone/>
            </a:pPr>
            <a:endParaRPr lang="en-NZ" sz="800" dirty="0" smtClean="0"/>
          </a:p>
          <a:p>
            <a:pPr marL="109728" indent="0">
              <a:buNone/>
            </a:pPr>
            <a:r>
              <a:rPr lang="en-NZ" dirty="0" smtClean="0"/>
              <a:t>“I </a:t>
            </a:r>
            <a:r>
              <a:rPr lang="en-NZ" dirty="0"/>
              <a:t>prefer a </a:t>
            </a:r>
            <a:r>
              <a:rPr lang="en-NZ" i="1" dirty="0"/>
              <a:t>church</a:t>
            </a:r>
            <a:r>
              <a:rPr lang="en-NZ" dirty="0"/>
              <a:t> which is </a:t>
            </a:r>
            <a:r>
              <a:rPr lang="en-NZ" i="1" dirty="0"/>
              <a:t>bruised</a:t>
            </a:r>
            <a:r>
              <a:rPr lang="en-NZ" dirty="0"/>
              <a:t>, hurting and dirty because it has been out on the </a:t>
            </a:r>
            <a:r>
              <a:rPr lang="en-NZ" dirty="0" smtClean="0"/>
              <a:t>streets…”</a:t>
            </a:r>
            <a:endParaRPr lang="en-NZ" dirty="0"/>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2200" y="4869160"/>
            <a:ext cx="2571750" cy="177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73274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8194"/>
                                        </p:tgtEl>
                                        <p:attrNameLst>
                                          <p:attrName>style.visibility</p:attrName>
                                        </p:attrNameLst>
                                      </p:cBhvr>
                                      <p:to>
                                        <p:strVal val="visible"/>
                                      </p:to>
                                    </p:set>
                                    <p:animEffect transition="in" filter="fade">
                                      <p:cBhvr>
                                        <p:cTn id="22" dur="1000"/>
                                        <p:tgtEl>
                                          <p:spTgt spid="8194"/>
                                        </p:tgtEl>
                                      </p:cBhvr>
                                    </p:animEffect>
                                    <p:anim calcmode="lin" valueType="num">
                                      <p:cBhvr>
                                        <p:cTn id="23" dur="1000" fill="hold"/>
                                        <p:tgtEl>
                                          <p:spTgt spid="8194"/>
                                        </p:tgtEl>
                                        <p:attrNameLst>
                                          <p:attrName>ppt_x</p:attrName>
                                        </p:attrNameLst>
                                      </p:cBhvr>
                                      <p:tavLst>
                                        <p:tav tm="0">
                                          <p:val>
                                            <p:strVal val="#ppt_x"/>
                                          </p:val>
                                        </p:tav>
                                        <p:tav tm="100000">
                                          <p:val>
                                            <p:strVal val="#ppt_x"/>
                                          </p:val>
                                        </p:tav>
                                      </p:tavLst>
                                    </p:anim>
                                    <p:anim calcmode="lin" valueType="num">
                                      <p:cBhvr>
                                        <p:cTn id="24" dur="1000" fill="hold"/>
                                        <p:tgtEl>
                                          <p:spTgt spid="81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NZ" dirty="0" smtClean="0"/>
              <a:t>Now its time for you to think talk and act </a:t>
            </a:r>
            <a:endParaRPr lang="en-NZ" dirty="0"/>
          </a:p>
        </p:txBody>
      </p:sp>
      <p:sp>
        <p:nvSpPr>
          <p:cNvPr id="5" name="Text Placeholder 4"/>
          <p:cNvSpPr>
            <a:spLocks noGrp="1"/>
          </p:cNvSpPr>
          <p:nvPr>
            <p:ph type="body" idx="1"/>
          </p:nvPr>
        </p:nvSpPr>
        <p:spPr/>
        <p:txBody>
          <a:bodyPr/>
          <a:lstStyle/>
          <a:p>
            <a:endParaRPr lang="en-NZ"/>
          </a:p>
        </p:txBody>
      </p:sp>
    </p:spTree>
    <p:extLst>
      <p:ext uri="{BB962C8B-B14F-4D97-AF65-F5344CB8AC3E}">
        <p14:creationId xmlns:p14="http://schemas.microsoft.com/office/powerpoint/2010/main" val="250578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NZ" dirty="0" smtClean="0"/>
              <a:t>Fit for Mission Bingo- </a:t>
            </a:r>
            <a:br>
              <a:rPr lang="en-NZ" dirty="0" smtClean="0"/>
            </a:br>
            <a:r>
              <a:rPr lang="en-NZ" dirty="0" smtClean="0"/>
              <a:t>What makes up a Parish </a:t>
            </a:r>
            <a:br>
              <a:rPr lang="en-NZ" dirty="0" smtClean="0"/>
            </a:br>
            <a:endParaRPr lang="en-NZ" dirty="0"/>
          </a:p>
        </p:txBody>
      </p:sp>
      <p:sp>
        <p:nvSpPr>
          <p:cNvPr id="5" name="Content Placeholder 4"/>
          <p:cNvSpPr>
            <a:spLocks noGrp="1"/>
          </p:cNvSpPr>
          <p:nvPr>
            <p:ph sz="half" idx="1"/>
          </p:nvPr>
        </p:nvSpPr>
        <p:spPr>
          <a:xfrm>
            <a:off x="683568" y="2300670"/>
            <a:ext cx="4038600" cy="4525963"/>
          </a:xfrm>
        </p:spPr>
        <p:txBody>
          <a:bodyPr/>
          <a:lstStyle/>
          <a:p>
            <a:r>
              <a:rPr lang="en-NZ" dirty="0" smtClean="0"/>
              <a:t>Liturgy and Sacraments </a:t>
            </a:r>
          </a:p>
          <a:p>
            <a:r>
              <a:rPr lang="en-NZ" dirty="0" smtClean="0"/>
              <a:t>Finance Committees </a:t>
            </a:r>
          </a:p>
          <a:p>
            <a:r>
              <a:rPr lang="en-NZ" dirty="0" smtClean="0"/>
              <a:t>Parish Councils </a:t>
            </a:r>
          </a:p>
          <a:p>
            <a:r>
              <a:rPr lang="en-NZ" dirty="0" smtClean="0"/>
              <a:t>Social Justice Animators </a:t>
            </a:r>
          </a:p>
          <a:p>
            <a:r>
              <a:rPr lang="en-NZ" dirty="0" smtClean="0"/>
              <a:t>St Vincent de Paul Society</a:t>
            </a:r>
          </a:p>
          <a:p>
            <a:r>
              <a:rPr lang="en-NZ" dirty="0" smtClean="0"/>
              <a:t>Caring Groups </a:t>
            </a:r>
          </a:p>
          <a:p>
            <a:r>
              <a:rPr lang="en-NZ" dirty="0" smtClean="0"/>
              <a:t>Youth Group</a:t>
            </a:r>
          </a:p>
          <a:p>
            <a:r>
              <a:rPr lang="en-NZ" dirty="0" smtClean="0"/>
              <a:t>Food Bank</a:t>
            </a:r>
          </a:p>
          <a:p>
            <a:r>
              <a:rPr lang="en-NZ" dirty="0" smtClean="0"/>
              <a:t>Parish School </a:t>
            </a:r>
          </a:p>
          <a:p>
            <a:r>
              <a:rPr lang="en-NZ" dirty="0" smtClean="0"/>
              <a:t>Kindergarten </a:t>
            </a:r>
          </a:p>
          <a:p>
            <a:r>
              <a:rPr lang="en-NZ" dirty="0" smtClean="0"/>
              <a:t>Home Groups </a:t>
            </a:r>
          </a:p>
          <a:p>
            <a:r>
              <a:rPr lang="en-NZ" dirty="0" smtClean="0"/>
              <a:t>Pastoral Council </a:t>
            </a:r>
          </a:p>
          <a:p>
            <a:r>
              <a:rPr lang="en-NZ" dirty="0" smtClean="0"/>
              <a:t>Seniors Group </a:t>
            </a:r>
          </a:p>
          <a:p>
            <a:endParaRPr lang="en-NZ" dirty="0" smtClean="0"/>
          </a:p>
          <a:p>
            <a:endParaRPr lang="en-NZ" dirty="0"/>
          </a:p>
        </p:txBody>
      </p:sp>
      <p:sp>
        <p:nvSpPr>
          <p:cNvPr id="6" name="Content Placeholder 5"/>
          <p:cNvSpPr>
            <a:spLocks noGrp="1"/>
          </p:cNvSpPr>
          <p:nvPr>
            <p:ph sz="half" idx="2"/>
          </p:nvPr>
        </p:nvSpPr>
        <p:spPr/>
        <p:txBody>
          <a:bodyPr/>
          <a:lstStyle/>
          <a:p>
            <a:r>
              <a:rPr lang="en-NZ" dirty="0" smtClean="0"/>
              <a:t>Where does Fit for Mission fit in to Parish Structures? </a:t>
            </a:r>
          </a:p>
          <a:p>
            <a:endParaRPr lang="en-NZ" dirty="0"/>
          </a:p>
          <a:p>
            <a:r>
              <a:rPr lang="en-NZ" dirty="0" smtClean="0"/>
              <a:t>Its about something new, its about moving past this……. </a:t>
            </a:r>
            <a:endParaRPr lang="en-NZ"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08104" y="4149080"/>
            <a:ext cx="2619375"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1884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Effect transition="in" filter="fade">
                                      <p:cBhvr>
                                        <p:cTn id="56" dur="1000"/>
                                        <p:tgtEl>
                                          <p:spTgt spid="5">
                                            <p:txEl>
                                              <p:pRg st="7" end="7"/>
                                            </p:txEl>
                                          </p:spTgt>
                                        </p:tgtEl>
                                      </p:cBhvr>
                                    </p:animEffect>
                                    <p:anim calcmode="lin" valueType="num">
                                      <p:cBhvr>
                                        <p:cTn id="57"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5">
                                            <p:txEl>
                                              <p:pRg st="8" end="8"/>
                                            </p:txEl>
                                          </p:spTgt>
                                        </p:tgtEl>
                                        <p:attrNameLst>
                                          <p:attrName>style.visibility</p:attrName>
                                        </p:attrNameLst>
                                      </p:cBhvr>
                                      <p:to>
                                        <p:strVal val="visible"/>
                                      </p:to>
                                    </p:set>
                                    <p:animEffect transition="in" filter="fade">
                                      <p:cBhvr>
                                        <p:cTn id="63" dur="1000"/>
                                        <p:tgtEl>
                                          <p:spTgt spid="5">
                                            <p:txEl>
                                              <p:pRg st="8" end="8"/>
                                            </p:txEl>
                                          </p:spTgt>
                                        </p:tgtEl>
                                      </p:cBhvr>
                                    </p:animEffect>
                                    <p:anim calcmode="lin" valueType="num">
                                      <p:cBhvr>
                                        <p:cTn id="64"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5">
                                            <p:txEl>
                                              <p:pRg st="9" end="9"/>
                                            </p:txEl>
                                          </p:spTgt>
                                        </p:tgtEl>
                                        <p:attrNameLst>
                                          <p:attrName>style.visibility</p:attrName>
                                        </p:attrNameLst>
                                      </p:cBhvr>
                                      <p:to>
                                        <p:strVal val="visible"/>
                                      </p:to>
                                    </p:set>
                                    <p:animEffect transition="in" filter="fade">
                                      <p:cBhvr>
                                        <p:cTn id="70" dur="1000"/>
                                        <p:tgtEl>
                                          <p:spTgt spid="5">
                                            <p:txEl>
                                              <p:pRg st="9" end="9"/>
                                            </p:txEl>
                                          </p:spTgt>
                                        </p:tgtEl>
                                      </p:cBhvr>
                                    </p:animEffect>
                                    <p:anim calcmode="lin" valueType="num">
                                      <p:cBhvr>
                                        <p:cTn id="71"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5">
                                            <p:txEl>
                                              <p:pRg st="10" end="10"/>
                                            </p:txEl>
                                          </p:spTgt>
                                        </p:tgtEl>
                                        <p:attrNameLst>
                                          <p:attrName>style.visibility</p:attrName>
                                        </p:attrNameLst>
                                      </p:cBhvr>
                                      <p:to>
                                        <p:strVal val="visible"/>
                                      </p:to>
                                    </p:set>
                                    <p:animEffect transition="in" filter="fade">
                                      <p:cBhvr>
                                        <p:cTn id="77" dur="1000"/>
                                        <p:tgtEl>
                                          <p:spTgt spid="5">
                                            <p:txEl>
                                              <p:pRg st="10" end="10"/>
                                            </p:txEl>
                                          </p:spTgt>
                                        </p:tgtEl>
                                      </p:cBhvr>
                                    </p:animEffect>
                                    <p:anim calcmode="lin" valueType="num">
                                      <p:cBhvr>
                                        <p:cTn id="78"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5">
                                            <p:txEl>
                                              <p:pRg st="11" end="11"/>
                                            </p:txEl>
                                          </p:spTgt>
                                        </p:tgtEl>
                                        <p:attrNameLst>
                                          <p:attrName>style.visibility</p:attrName>
                                        </p:attrNameLst>
                                      </p:cBhvr>
                                      <p:to>
                                        <p:strVal val="visible"/>
                                      </p:to>
                                    </p:set>
                                    <p:animEffect transition="in" filter="fade">
                                      <p:cBhvr>
                                        <p:cTn id="84" dur="1000"/>
                                        <p:tgtEl>
                                          <p:spTgt spid="5">
                                            <p:txEl>
                                              <p:pRg st="11" end="11"/>
                                            </p:txEl>
                                          </p:spTgt>
                                        </p:tgtEl>
                                      </p:cBhvr>
                                    </p:animEffect>
                                    <p:anim calcmode="lin" valueType="num">
                                      <p:cBhvr>
                                        <p:cTn id="85" dur="1000" fill="hold"/>
                                        <p:tgtEl>
                                          <p:spTgt spid="5">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5">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5">
                                            <p:txEl>
                                              <p:pRg st="12" end="12"/>
                                            </p:txEl>
                                          </p:spTgt>
                                        </p:tgtEl>
                                        <p:attrNameLst>
                                          <p:attrName>style.visibility</p:attrName>
                                        </p:attrNameLst>
                                      </p:cBhvr>
                                      <p:to>
                                        <p:strVal val="visible"/>
                                      </p:to>
                                    </p:set>
                                    <p:animEffect transition="in" filter="fade">
                                      <p:cBhvr>
                                        <p:cTn id="91" dur="1000"/>
                                        <p:tgtEl>
                                          <p:spTgt spid="5">
                                            <p:txEl>
                                              <p:pRg st="12" end="12"/>
                                            </p:txEl>
                                          </p:spTgt>
                                        </p:tgtEl>
                                      </p:cBhvr>
                                    </p:animEffect>
                                    <p:anim calcmode="lin" valueType="num">
                                      <p:cBhvr>
                                        <p:cTn id="92" dur="1000" fill="hold"/>
                                        <p:tgtEl>
                                          <p:spTgt spid="5">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5">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6" presetClass="entr" presetSubtype="16" fill="hold" grpId="0" nodeType="clickEffect">
                                  <p:stCondLst>
                                    <p:cond delay="0"/>
                                  </p:stCondLst>
                                  <p:childTnLst>
                                    <p:set>
                                      <p:cBhvr>
                                        <p:cTn id="97" dur="1" fill="hold">
                                          <p:stCondLst>
                                            <p:cond delay="0"/>
                                          </p:stCondLst>
                                        </p:cTn>
                                        <p:tgtEl>
                                          <p:spTgt spid="6">
                                            <p:txEl>
                                              <p:pRg st="0" end="0"/>
                                            </p:txEl>
                                          </p:spTgt>
                                        </p:tgtEl>
                                        <p:attrNameLst>
                                          <p:attrName>style.visibility</p:attrName>
                                        </p:attrNameLst>
                                      </p:cBhvr>
                                      <p:to>
                                        <p:strVal val="visible"/>
                                      </p:to>
                                    </p:set>
                                    <p:animEffect transition="in" filter="circle(in)">
                                      <p:cBhvr>
                                        <p:cTn id="98" dur="2000"/>
                                        <p:tgtEl>
                                          <p:spTgt spid="6">
                                            <p:txEl>
                                              <p:pRg st="0" end="0"/>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6" presetClass="entr" presetSubtype="16" fill="hold" grpId="0" nodeType="clickEffect">
                                  <p:stCondLst>
                                    <p:cond delay="0"/>
                                  </p:stCondLst>
                                  <p:childTnLst>
                                    <p:set>
                                      <p:cBhvr>
                                        <p:cTn id="102" dur="1" fill="hold">
                                          <p:stCondLst>
                                            <p:cond delay="0"/>
                                          </p:stCondLst>
                                        </p:cTn>
                                        <p:tgtEl>
                                          <p:spTgt spid="6">
                                            <p:txEl>
                                              <p:pRg st="2" end="2"/>
                                            </p:txEl>
                                          </p:spTgt>
                                        </p:tgtEl>
                                        <p:attrNameLst>
                                          <p:attrName>style.visibility</p:attrName>
                                        </p:attrNameLst>
                                      </p:cBhvr>
                                      <p:to>
                                        <p:strVal val="visible"/>
                                      </p:to>
                                    </p:set>
                                    <p:animEffect transition="in" filter="circle(in)">
                                      <p:cBhvr>
                                        <p:cTn id="103" dur="2000"/>
                                        <p:tgtEl>
                                          <p:spTgt spid="6">
                                            <p:txEl>
                                              <p:pRg st="2" end="2"/>
                                            </p:txEl>
                                          </p:spTgt>
                                        </p:tgtEl>
                                      </p:cBhvr>
                                    </p:animEffect>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nodeType="clickEffect">
                                  <p:stCondLst>
                                    <p:cond delay="0"/>
                                  </p:stCondLst>
                                  <p:childTnLst>
                                    <p:set>
                                      <p:cBhvr>
                                        <p:cTn id="107"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Fit for Mission Bingo-</a:t>
            </a:r>
            <a:br>
              <a:rPr lang="en-NZ" dirty="0" smtClean="0"/>
            </a:br>
            <a:r>
              <a:rPr lang="en-NZ" dirty="0" smtClean="0"/>
              <a:t>What is Fit for </a:t>
            </a:r>
            <a:r>
              <a:rPr lang="en-NZ" dirty="0"/>
              <a:t>M</a:t>
            </a:r>
            <a:r>
              <a:rPr lang="en-NZ" dirty="0" smtClean="0"/>
              <a:t>ission? </a:t>
            </a:r>
            <a:endParaRPr lang="en-NZ" dirty="0"/>
          </a:p>
        </p:txBody>
      </p:sp>
      <p:sp>
        <p:nvSpPr>
          <p:cNvPr id="3" name="Content Placeholder 2"/>
          <p:cNvSpPr>
            <a:spLocks noGrp="1"/>
          </p:cNvSpPr>
          <p:nvPr>
            <p:ph idx="1"/>
          </p:nvPr>
        </p:nvSpPr>
        <p:spPr/>
        <p:txBody>
          <a:bodyPr/>
          <a:lstStyle/>
          <a:p>
            <a:r>
              <a:rPr lang="en-NZ" dirty="0" smtClean="0"/>
              <a:t>Fit for Mission is about serving people in which we do not know, nor expect anything back from.</a:t>
            </a:r>
          </a:p>
          <a:p>
            <a:r>
              <a:rPr lang="en-NZ" dirty="0" smtClean="0"/>
              <a:t>Its about sharing our resources </a:t>
            </a:r>
          </a:p>
          <a:p>
            <a:r>
              <a:rPr lang="en-NZ" dirty="0"/>
              <a:t>I</a:t>
            </a:r>
            <a:r>
              <a:rPr lang="en-NZ" dirty="0" smtClean="0"/>
              <a:t>ts about real relationships  </a:t>
            </a:r>
          </a:p>
          <a:p>
            <a:endParaRPr lang="en-NZ" dirty="0"/>
          </a:p>
          <a:p>
            <a:endParaRPr lang="en-NZ"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80112" y="4365104"/>
            <a:ext cx="2619375" cy="1714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5708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NZ" dirty="0" smtClean="0"/>
              <a:t>Lets Play…. Fit for Mission Bingo </a:t>
            </a:r>
            <a:endParaRPr lang="en-NZ"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34469484"/>
              </p:ext>
            </p:extLst>
          </p:nvPr>
        </p:nvGraphicFramePr>
        <p:xfrm>
          <a:off x="827583" y="2132856"/>
          <a:ext cx="7468707" cy="4324349"/>
        </p:xfrm>
        <a:graphic>
          <a:graphicData uri="http://schemas.openxmlformats.org/drawingml/2006/table">
            <a:tbl>
              <a:tblPr firstRow="1" firstCol="1" lastRow="1" lastCol="1" bandRow="1" bandCol="1">
                <a:tableStyleId>{5C22544A-7EE6-4342-B048-85BDC9FD1C3A}</a:tableStyleId>
              </a:tblPr>
              <a:tblGrid>
                <a:gridCol w="2489569"/>
                <a:gridCol w="2489569"/>
                <a:gridCol w="2489569"/>
              </a:tblGrid>
              <a:tr h="1333894">
                <a:tc>
                  <a:txBody>
                    <a:bodyPr/>
                    <a:lstStyle/>
                    <a:p>
                      <a:pPr algn="l">
                        <a:spcAft>
                          <a:spcPts val="0"/>
                        </a:spcAft>
                      </a:pPr>
                      <a:r>
                        <a:rPr lang="en-NZ" sz="700" dirty="0">
                          <a:effectLst/>
                        </a:rPr>
                        <a:t>Parish A has arranged for all those who serve as readers to do a workshop on how to read scripture. </a:t>
                      </a:r>
                      <a:endParaRPr lang="en-NZ" sz="700" dirty="0">
                        <a:effectLst/>
                        <a:latin typeface="Times New Roman"/>
                        <a:ea typeface="Times New Roman"/>
                      </a:endParaRPr>
                    </a:p>
                  </a:txBody>
                  <a:tcPr marL="41684" marR="41684" marT="0" marB="0"/>
                </a:tc>
                <a:tc>
                  <a:txBody>
                    <a:bodyPr/>
                    <a:lstStyle/>
                    <a:p>
                      <a:pPr algn="l">
                        <a:spcAft>
                          <a:spcPts val="0"/>
                        </a:spcAft>
                      </a:pPr>
                      <a:r>
                        <a:rPr lang="en-NZ" sz="700" dirty="0">
                          <a:effectLst/>
                        </a:rPr>
                        <a:t>Community D has arranged 40 people on a roster to pick up the elderly in their community to bring them to Mass on Sunday </a:t>
                      </a:r>
                      <a:endParaRPr lang="en-NZ" sz="700" dirty="0">
                        <a:effectLst/>
                        <a:latin typeface="Times New Roman"/>
                        <a:ea typeface="Times New Roman"/>
                      </a:endParaRPr>
                    </a:p>
                  </a:txBody>
                  <a:tcPr marL="41684" marR="41684" marT="0" marB="0"/>
                </a:tc>
                <a:tc>
                  <a:txBody>
                    <a:bodyPr/>
                    <a:lstStyle/>
                    <a:p>
                      <a:pPr algn="l">
                        <a:spcAft>
                          <a:spcPts val="0"/>
                        </a:spcAft>
                      </a:pPr>
                      <a:r>
                        <a:rPr lang="en-NZ" sz="700" dirty="0">
                          <a:effectLst/>
                        </a:rPr>
                        <a:t>Community I invited a member of their community to talk about their working with young people about drug and alcohol abuse. Hearing the story the Parish got there youth group involved and have arranged a programme for their parish families to come together to talk about these issues.  </a:t>
                      </a:r>
                    </a:p>
                    <a:p>
                      <a:pPr algn="l">
                        <a:spcAft>
                          <a:spcPts val="0"/>
                        </a:spcAft>
                      </a:pPr>
                      <a:r>
                        <a:rPr lang="en-NZ" sz="700" dirty="0">
                          <a:effectLst/>
                        </a:rPr>
                        <a:t> </a:t>
                      </a:r>
                      <a:endParaRPr lang="en-NZ" sz="700" dirty="0">
                        <a:effectLst/>
                        <a:latin typeface="Times New Roman"/>
                        <a:ea typeface="Times New Roman"/>
                      </a:endParaRPr>
                    </a:p>
                  </a:txBody>
                  <a:tcPr marL="41684" marR="41684" marT="0" marB="0"/>
                </a:tc>
              </a:tr>
              <a:tr h="1545403">
                <a:tc>
                  <a:txBody>
                    <a:bodyPr/>
                    <a:lstStyle/>
                    <a:p>
                      <a:pPr algn="l">
                        <a:spcAft>
                          <a:spcPts val="0"/>
                        </a:spcAft>
                      </a:pPr>
                      <a:r>
                        <a:rPr lang="en-NZ" sz="700" dirty="0">
                          <a:effectLst/>
                        </a:rPr>
                        <a:t>Parish B has arranged a flyer drop in their community asking Catholics who are not attending Mass to come and join them for a social event at the Parish Hall. </a:t>
                      </a:r>
                      <a:endParaRPr lang="en-NZ" sz="700" dirty="0">
                        <a:effectLst/>
                        <a:latin typeface="Times New Roman"/>
                        <a:ea typeface="Times New Roman"/>
                      </a:endParaRPr>
                    </a:p>
                  </a:txBody>
                  <a:tcPr marL="41684" marR="41684" marT="0" marB="0"/>
                </a:tc>
                <a:tc>
                  <a:txBody>
                    <a:bodyPr/>
                    <a:lstStyle/>
                    <a:p>
                      <a:pPr algn="l">
                        <a:spcAft>
                          <a:spcPts val="0"/>
                        </a:spcAft>
                      </a:pPr>
                      <a:r>
                        <a:rPr lang="en-NZ" sz="700" dirty="0">
                          <a:effectLst/>
                        </a:rPr>
                        <a:t>Parish E after talking to the local citizens advice there was a need to get young mums together. The parish opened up their hall, got some donated toys and advertised a play group. Mum and some Dads come along each week. Some parishioners who cannot come along to help out doing some baking and send it along. </a:t>
                      </a:r>
                      <a:endParaRPr lang="en-NZ" sz="700" dirty="0">
                        <a:effectLst/>
                        <a:latin typeface="Times New Roman"/>
                        <a:ea typeface="Times New Roman"/>
                      </a:endParaRPr>
                    </a:p>
                  </a:txBody>
                  <a:tcPr marL="41684" marR="41684" marT="0" marB="0"/>
                </a:tc>
                <a:tc>
                  <a:txBody>
                    <a:bodyPr/>
                    <a:lstStyle/>
                    <a:p>
                      <a:pPr algn="l">
                        <a:spcAft>
                          <a:spcPts val="0"/>
                        </a:spcAft>
                      </a:pPr>
                      <a:r>
                        <a:rPr lang="en-NZ" sz="700" dirty="0">
                          <a:effectLst/>
                        </a:rPr>
                        <a:t>Parish H – continues to collect non perishable food  for the St Vincent de Paul Society, they raise funds for the sisters working the Pacific and support Caring Sunday and the Caritas Lent Appeal.   </a:t>
                      </a:r>
                      <a:endParaRPr lang="en-NZ" sz="700" dirty="0">
                        <a:effectLst/>
                        <a:latin typeface="Times New Roman"/>
                        <a:ea typeface="Times New Roman"/>
                      </a:endParaRPr>
                    </a:p>
                  </a:txBody>
                  <a:tcPr marL="41684" marR="41684" marT="0" marB="0"/>
                </a:tc>
              </a:tr>
              <a:tr h="1445052">
                <a:tc>
                  <a:txBody>
                    <a:bodyPr/>
                    <a:lstStyle/>
                    <a:p>
                      <a:pPr algn="l">
                        <a:spcAft>
                          <a:spcPts val="0"/>
                        </a:spcAft>
                      </a:pPr>
                      <a:r>
                        <a:rPr lang="en-NZ" sz="700" dirty="0">
                          <a:effectLst/>
                        </a:rPr>
                        <a:t>Parish C the youth group has always visited a rest home once a month as an outreach. They heard a speaker from </a:t>
                      </a:r>
                      <a:r>
                        <a:rPr lang="en-NZ" sz="700" dirty="0" err="1">
                          <a:effectLst/>
                        </a:rPr>
                        <a:t>Pax</a:t>
                      </a:r>
                      <a:r>
                        <a:rPr lang="en-NZ" sz="700" dirty="0">
                          <a:effectLst/>
                        </a:rPr>
                        <a:t> Christi and learnt about the people of West Papua and the oppression they face. They wrote letters to every MP and made prayer cards for the parish highlighting their cause. </a:t>
                      </a:r>
                    </a:p>
                    <a:p>
                      <a:pPr algn="l">
                        <a:spcAft>
                          <a:spcPts val="0"/>
                        </a:spcAft>
                      </a:pPr>
                      <a:r>
                        <a:rPr lang="en-NZ" sz="700" dirty="0">
                          <a:effectLst/>
                        </a:rPr>
                        <a:t> </a:t>
                      </a:r>
                    </a:p>
                    <a:p>
                      <a:pPr algn="l">
                        <a:spcAft>
                          <a:spcPts val="0"/>
                        </a:spcAft>
                      </a:pPr>
                      <a:r>
                        <a:rPr lang="en-NZ" sz="700" dirty="0">
                          <a:effectLst/>
                        </a:rPr>
                        <a:t> </a:t>
                      </a:r>
                      <a:endParaRPr lang="en-NZ" sz="700" dirty="0">
                        <a:effectLst/>
                        <a:latin typeface="Times New Roman"/>
                        <a:ea typeface="Times New Roman"/>
                      </a:endParaRPr>
                    </a:p>
                  </a:txBody>
                  <a:tcPr marL="41684" marR="41684" marT="0" marB="0"/>
                </a:tc>
                <a:tc>
                  <a:txBody>
                    <a:bodyPr/>
                    <a:lstStyle/>
                    <a:p>
                      <a:pPr algn="l">
                        <a:spcAft>
                          <a:spcPts val="0"/>
                        </a:spcAft>
                      </a:pPr>
                      <a:r>
                        <a:rPr lang="en-NZ" sz="700">
                          <a:effectLst/>
                        </a:rPr>
                        <a:t>Parish F suggested to run a cup of tea after 10am Mass so parishioners can get to know each other.  </a:t>
                      </a:r>
                      <a:endParaRPr lang="en-NZ" sz="700">
                        <a:effectLst/>
                        <a:latin typeface="Times New Roman"/>
                        <a:ea typeface="Times New Roman"/>
                      </a:endParaRPr>
                    </a:p>
                  </a:txBody>
                  <a:tcPr marL="41684" marR="41684" marT="0" marB="0"/>
                </a:tc>
                <a:tc>
                  <a:txBody>
                    <a:bodyPr/>
                    <a:lstStyle/>
                    <a:p>
                      <a:pPr algn="l">
                        <a:spcAft>
                          <a:spcPts val="0"/>
                        </a:spcAft>
                      </a:pPr>
                      <a:r>
                        <a:rPr lang="en-NZ" sz="700" dirty="0">
                          <a:effectLst/>
                        </a:rPr>
                        <a:t>Community G got parishioners to get gardening and grow seeds to supplement fresh veggies in food parcels. They then got on the environmental bandwagon and organised a walk not drive campaign. they invited the local and  Anglicans and Methodists parishes to join them.     </a:t>
                      </a:r>
                      <a:endParaRPr lang="en-NZ" sz="700" dirty="0">
                        <a:effectLst/>
                        <a:latin typeface="Times New Roman"/>
                        <a:ea typeface="Times New Roman"/>
                      </a:endParaRPr>
                    </a:p>
                  </a:txBody>
                  <a:tcPr marL="41684" marR="41684" marT="0" marB="0"/>
                </a:tc>
              </a:tr>
            </a:tbl>
          </a:graphicData>
        </a:graphic>
      </p:graphicFrame>
    </p:spTree>
    <p:extLst>
      <p:ext uri="{BB962C8B-B14F-4D97-AF65-F5344CB8AC3E}">
        <p14:creationId xmlns:p14="http://schemas.microsoft.com/office/powerpoint/2010/main" val="358756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NZ" dirty="0" smtClean="0"/>
              <a:t>The Results are in </a:t>
            </a:r>
            <a:endParaRPr lang="en-NZ" dirty="0"/>
          </a:p>
        </p:txBody>
      </p:sp>
      <p:sp>
        <p:nvSpPr>
          <p:cNvPr id="6" name="Text Placeholder 5"/>
          <p:cNvSpPr>
            <a:spLocks noGrp="1"/>
          </p:cNvSpPr>
          <p:nvPr>
            <p:ph type="body" idx="1"/>
          </p:nvPr>
        </p:nvSpPr>
        <p:spPr/>
        <p:txBody>
          <a:bodyPr/>
          <a:lstStyle/>
          <a:p>
            <a:r>
              <a:rPr lang="en-NZ" dirty="0" smtClean="0"/>
              <a:t>Parish/ Community </a:t>
            </a:r>
            <a:endParaRPr lang="en-NZ" dirty="0"/>
          </a:p>
        </p:txBody>
      </p:sp>
      <p:sp>
        <p:nvSpPr>
          <p:cNvPr id="7" name="Text Placeholder 6"/>
          <p:cNvSpPr>
            <a:spLocks noGrp="1"/>
          </p:cNvSpPr>
          <p:nvPr>
            <p:ph type="body" sz="half" idx="3"/>
          </p:nvPr>
        </p:nvSpPr>
        <p:spPr/>
        <p:txBody>
          <a:bodyPr/>
          <a:lstStyle/>
          <a:p>
            <a:r>
              <a:rPr lang="en-NZ" dirty="0" smtClean="0"/>
              <a:t>Where do we sit on the Matrix</a:t>
            </a:r>
            <a:endParaRPr lang="en-NZ" dirty="0"/>
          </a:p>
        </p:txBody>
      </p:sp>
      <p:sp>
        <p:nvSpPr>
          <p:cNvPr id="3" name="Content Placeholder 2"/>
          <p:cNvSpPr>
            <a:spLocks noGrp="1"/>
          </p:cNvSpPr>
          <p:nvPr>
            <p:ph sz="quarter" idx="2"/>
          </p:nvPr>
        </p:nvSpPr>
        <p:spPr/>
        <p:txBody>
          <a:bodyPr/>
          <a:lstStyle/>
          <a:p>
            <a:r>
              <a:rPr lang="en-NZ" dirty="0" smtClean="0"/>
              <a:t>Parish A – </a:t>
            </a:r>
          </a:p>
          <a:p>
            <a:r>
              <a:rPr lang="en-NZ" dirty="0" smtClean="0"/>
              <a:t>Parish B- </a:t>
            </a:r>
          </a:p>
          <a:p>
            <a:r>
              <a:rPr lang="en-NZ" dirty="0" smtClean="0"/>
              <a:t>Parish C</a:t>
            </a:r>
          </a:p>
          <a:p>
            <a:r>
              <a:rPr lang="en-NZ" dirty="0" smtClean="0"/>
              <a:t>Community D</a:t>
            </a:r>
          </a:p>
          <a:p>
            <a:r>
              <a:rPr lang="en-NZ" dirty="0" smtClean="0"/>
              <a:t>Parish E </a:t>
            </a:r>
          </a:p>
          <a:p>
            <a:r>
              <a:rPr lang="en-NZ" dirty="0" smtClean="0"/>
              <a:t>Parish F </a:t>
            </a:r>
          </a:p>
          <a:p>
            <a:r>
              <a:rPr lang="en-NZ" dirty="0" smtClean="0"/>
              <a:t>Community I </a:t>
            </a:r>
          </a:p>
          <a:p>
            <a:r>
              <a:rPr lang="en-NZ" dirty="0" smtClean="0"/>
              <a:t>Parish H </a:t>
            </a:r>
          </a:p>
          <a:p>
            <a:r>
              <a:rPr lang="en-NZ" dirty="0" smtClean="0"/>
              <a:t>Community G </a:t>
            </a:r>
            <a:endParaRPr lang="en-NZ" dirty="0"/>
          </a:p>
        </p:txBody>
      </p:sp>
      <p:sp>
        <p:nvSpPr>
          <p:cNvPr id="8" name="Content Placeholder 7"/>
          <p:cNvSpPr>
            <a:spLocks noGrp="1"/>
          </p:cNvSpPr>
          <p:nvPr>
            <p:ph sz="quarter" idx="4"/>
          </p:nvPr>
        </p:nvSpPr>
        <p:spPr/>
        <p:txBody>
          <a:bodyPr/>
          <a:lstStyle/>
          <a:p>
            <a:r>
              <a:rPr lang="en-NZ" dirty="0" smtClean="0"/>
              <a:t>Liturgical </a:t>
            </a:r>
          </a:p>
          <a:p>
            <a:r>
              <a:rPr lang="en-NZ" dirty="0" smtClean="0"/>
              <a:t>Evangelization</a:t>
            </a:r>
          </a:p>
          <a:p>
            <a:r>
              <a:rPr lang="en-NZ" dirty="0" smtClean="0"/>
              <a:t>Fit for Mission</a:t>
            </a:r>
          </a:p>
          <a:p>
            <a:r>
              <a:rPr lang="en-NZ" dirty="0" smtClean="0"/>
              <a:t>Pastoral</a:t>
            </a:r>
          </a:p>
          <a:p>
            <a:r>
              <a:rPr lang="en-NZ" dirty="0" err="1" smtClean="0"/>
              <a:t>Pastroal</a:t>
            </a:r>
            <a:r>
              <a:rPr lang="en-NZ" dirty="0" smtClean="0"/>
              <a:t> </a:t>
            </a:r>
          </a:p>
          <a:p>
            <a:r>
              <a:rPr lang="en-NZ" dirty="0" err="1" smtClean="0"/>
              <a:t>Pastroal</a:t>
            </a:r>
            <a:r>
              <a:rPr lang="en-NZ" dirty="0" smtClean="0"/>
              <a:t> </a:t>
            </a:r>
          </a:p>
          <a:p>
            <a:r>
              <a:rPr lang="en-NZ" dirty="0" smtClean="0"/>
              <a:t>Traditional mission of the church</a:t>
            </a:r>
          </a:p>
          <a:p>
            <a:r>
              <a:rPr lang="en-NZ" dirty="0" smtClean="0"/>
              <a:t>Fit for Mission    </a:t>
            </a:r>
            <a:endParaRPr lang="en-NZ" dirty="0"/>
          </a:p>
        </p:txBody>
      </p:sp>
    </p:spTree>
    <p:extLst>
      <p:ext uri="{BB962C8B-B14F-4D97-AF65-F5344CB8AC3E}">
        <p14:creationId xmlns:p14="http://schemas.microsoft.com/office/powerpoint/2010/main" val="2061566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Talk to your group about your results </a:t>
            </a:r>
            <a:br>
              <a:rPr lang="en-NZ" dirty="0" smtClean="0"/>
            </a:br>
            <a:endParaRPr lang="en-NZ" dirty="0"/>
          </a:p>
        </p:txBody>
      </p:sp>
      <p:sp>
        <p:nvSpPr>
          <p:cNvPr id="3" name="Text Placeholder 2"/>
          <p:cNvSpPr>
            <a:spLocks noGrp="1"/>
          </p:cNvSpPr>
          <p:nvPr>
            <p:ph type="body" idx="1"/>
          </p:nvPr>
        </p:nvSpPr>
        <p:spPr/>
        <p:txBody>
          <a:bodyPr/>
          <a:lstStyle/>
          <a:p>
            <a:r>
              <a:rPr lang="en-NZ" dirty="0" smtClean="0"/>
              <a:t>Reflection and Question </a:t>
            </a:r>
          </a:p>
          <a:p>
            <a:endParaRPr lang="en-NZ" dirty="0"/>
          </a:p>
          <a:p>
            <a:r>
              <a:rPr lang="en-NZ" dirty="0" smtClean="0"/>
              <a:t>With one hand charity. With one hand justice </a:t>
            </a:r>
            <a:endParaRPr lang="en-NZ"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1720" y="4581128"/>
            <a:ext cx="4822825" cy="2024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775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Community mapping </a:t>
            </a:r>
            <a:endParaRPr lang="en-NZ" dirty="0"/>
          </a:p>
        </p:txBody>
      </p:sp>
      <p:sp>
        <p:nvSpPr>
          <p:cNvPr id="3" name="Text Placeholder 2"/>
          <p:cNvSpPr>
            <a:spLocks noGrp="1"/>
          </p:cNvSpPr>
          <p:nvPr>
            <p:ph type="body" idx="1"/>
          </p:nvPr>
        </p:nvSpPr>
        <p:spPr/>
        <p:txBody>
          <a:bodyPr/>
          <a:lstStyle/>
          <a:p>
            <a:endParaRPr lang="en-NZ"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4927" y="3573016"/>
            <a:ext cx="6096000"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700902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NZ" sz="2800" dirty="0" smtClean="0"/>
              <a:t>Welcome to the Parish of Our Lady of the </a:t>
            </a:r>
            <a:r>
              <a:rPr lang="en-NZ" sz="2800" dirty="0" err="1" smtClean="0"/>
              <a:t>Waitamata</a:t>
            </a:r>
            <a:endParaRPr lang="en-NZ" sz="2800" dirty="0"/>
          </a:p>
        </p:txBody>
      </p:sp>
      <p:sp>
        <p:nvSpPr>
          <p:cNvPr id="2" name="Text Placeholder 1"/>
          <p:cNvSpPr>
            <a:spLocks noGrp="1"/>
          </p:cNvSpPr>
          <p:nvPr>
            <p:ph type="body" idx="1"/>
          </p:nvPr>
        </p:nvSpPr>
        <p:spPr/>
        <p:txBody>
          <a:bodyPr/>
          <a:lstStyle/>
          <a:p>
            <a:r>
              <a:rPr lang="en-NZ" dirty="0" smtClean="0"/>
              <a:t>Parish Facts</a:t>
            </a:r>
            <a:endParaRPr lang="en-NZ" dirty="0"/>
          </a:p>
        </p:txBody>
      </p:sp>
      <p:sp>
        <p:nvSpPr>
          <p:cNvPr id="3" name="Text Placeholder 2"/>
          <p:cNvSpPr>
            <a:spLocks noGrp="1"/>
          </p:cNvSpPr>
          <p:nvPr>
            <p:ph type="body" sz="half" idx="3"/>
          </p:nvPr>
        </p:nvSpPr>
        <p:spPr/>
        <p:txBody>
          <a:bodyPr/>
          <a:lstStyle/>
          <a:p>
            <a:endParaRPr lang="en-NZ"/>
          </a:p>
        </p:txBody>
      </p:sp>
      <p:sp>
        <p:nvSpPr>
          <p:cNvPr id="5" name="Content Placeholder 4"/>
          <p:cNvSpPr>
            <a:spLocks noGrp="1"/>
          </p:cNvSpPr>
          <p:nvPr>
            <p:ph sz="quarter" idx="2"/>
          </p:nvPr>
        </p:nvSpPr>
        <p:spPr/>
        <p:txBody>
          <a:bodyPr/>
          <a:lstStyle/>
          <a:p>
            <a:r>
              <a:rPr lang="en-NZ" dirty="0" smtClean="0"/>
              <a:t> Mass Count 350</a:t>
            </a:r>
          </a:p>
          <a:p>
            <a:r>
              <a:rPr lang="en-NZ" dirty="0" smtClean="0"/>
              <a:t>Parish  Primary School </a:t>
            </a:r>
          </a:p>
          <a:p>
            <a:r>
              <a:rPr lang="en-NZ" dirty="0" smtClean="0"/>
              <a:t>Hall </a:t>
            </a:r>
          </a:p>
          <a:p>
            <a:r>
              <a:rPr lang="en-NZ" dirty="0" smtClean="0"/>
              <a:t>One Priest </a:t>
            </a:r>
          </a:p>
          <a:p>
            <a:r>
              <a:rPr lang="en-NZ" dirty="0" smtClean="0"/>
              <a:t>Retired Community of Sisters </a:t>
            </a:r>
          </a:p>
          <a:p>
            <a:r>
              <a:rPr lang="en-NZ" dirty="0" smtClean="0"/>
              <a:t>St Vincent de Paul Group </a:t>
            </a:r>
          </a:p>
          <a:p>
            <a:r>
              <a:rPr lang="en-NZ" dirty="0" smtClean="0"/>
              <a:t>Parish Council </a:t>
            </a:r>
          </a:p>
          <a:p>
            <a:r>
              <a:rPr lang="en-NZ" dirty="0" smtClean="0"/>
              <a:t>Finance Committee </a:t>
            </a:r>
          </a:p>
          <a:p>
            <a:r>
              <a:rPr lang="en-NZ" dirty="0" smtClean="0"/>
              <a:t>Youth Group </a:t>
            </a:r>
            <a:endParaRPr lang="en-NZ" dirty="0"/>
          </a:p>
        </p:txBody>
      </p:sp>
      <p:sp>
        <p:nvSpPr>
          <p:cNvPr id="8" name="Content Placeholder 7"/>
          <p:cNvSpPr>
            <a:spLocks noGrp="1"/>
          </p:cNvSpPr>
          <p:nvPr>
            <p:ph sz="quarter" idx="4"/>
          </p:nvPr>
        </p:nvSpPr>
        <p:spPr/>
        <p:txBody>
          <a:bodyPr/>
          <a:lstStyle/>
          <a:p>
            <a:endParaRPr lang="en-NZ" dirty="0"/>
          </a:p>
        </p:txBody>
      </p:sp>
      <p:pic>
        <p:nvPicPr>
          <p:cNvPr id="7" name="Picture 6" descr="F:\door.jp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897231">
            <a:off x="4633802" y="2619866"/>
            <a:ext cx="4268884" cy="2792083"/>
          </a:xfrm>
          <a:prstGeom prst="rect">
            <a:avLst/>
          </a:prstGeom>
          <a:noFill/>
          <a:ln>
            <a:noFill/>
          </a:ln>
        </p:spPr>
      </p:pic>
    </p:spTree>
    <p:extLst>
      <p:ext uri="{BB962C8B-B14F-4D97-AF65-F5344CB8AC3E}">
        <p14:creationId xmlns:p14="http://schemas.microsoft.com/office/powerpoint/2010/main" val="5082054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NZ" dirty="0" smtClean="0"/>
              <a:t>How Can this Parish develop a Fit For Mission Plan? </a:t>
            </a:r>
            <a:endParaRPr lang="en-NZ" dirty="0"/>
          </a:p>
        </p:txBody>
      </p:sp>
      <p:sp>
        <p:nvSpPr>
          <p:cNvPr id="8" name="Content Placeholder 7"/>
          <p:cNvSpPr>
            <a:spLocks noGrp="1"/>
          </p:cNvSpPr>
          <p:nvPr>
            <p:ph idx="1"/>
          </p:nvPr>
        </p:nvSpPr>
        <p:spPr/>
        <p:txBody>
          <a:bodyPr/>
          <a:lstStyle/>
          <a:p>
            <a:r>
              <a:rPr lang="en-NZ" dirty="0" smtClean="0"/>
              <a:t>A small group has been established to set up a plan – volunteers and shoulder tapping</a:t>
            </a:r>
          </a:p>
          <a:p>
            <a:r>
              <a:rPr lang="en-NZ" dirty="0" smtClean="0"/>
              <a:t>Discernment -  Asking the questions and prayer </a:t>
            </a:r>
          </a:p>
          <a:p>
            <a:r>
              <a:rPr lang="en-NZ" dirty="0" smtClean="0"/>
              <a:t>What resources do we have to share? </a:t>
            </a:r>
          </a:p>
          <a:p>
            <a:pPr>
              <a:buFont typeface="Wingdings" panose="05000000000000000000" pitchFamily="2" charset="2"/>
              <a:buChar char="ü"/>
            </a:pPr>
            <a:r>
              <a:rPr lang="en-NZ" dirty="0" smtClean="0"/>
              <a:t>People					</a:t>
            </a:r>
          </a:p>
          <a:p>
            <a:pPr>
              <a:buFont typeface="Wingdings" panose="05000000000000000000" pitchFamily="2" charset="2"/>
              <a:buChar char="ü"/>
            </a:pPr>
            <a:r>
              <a:rPr lang="en-NZ" dirty="0" smtClean="0"/>
              <a:t>Hall  </a:t>
            </a:r>
          </a:p>
          <a:p>
            <a:pPr>
              <a:buFont typeface="Wingdings" panose="05000000000000000000" pitchFamily="2" charset="2"/>
              <a:buChar char="ü"/>
            </a:pPr>
            <a:r>
              <a:rPr lang="en-NZ" dirty="0" smtClean="0"/>
              <a:t>Finances </a:t>
            </a:r>
          </a:p>
          <a:p>
            <a:endParaRPr lang="en-NZ" dirty="0" smtClean="0"/>
          </a:p>
          <a:p>
            <a:pPr>
              <a:buFont typeface="Wingdings" panose="05000000000000000000" pitchFamily="2" charset="2"/>
              <a:buChar char="ü"/>
            </a:pPr>
            <a:endParaRPr lang="en-NZ" dirty="0"/>
          </a:p>
        </p:txBody>
      </p:sp>
    </p:spTree>
    <p:extLst>
      <p:ext uri="{BB962C8B-B14F-4D97-AF65-F5344CB8AC3E}">
        <p14:creationId xmlns:p14="http://schemas.microsoft.com/office/powerpoint/2010/main" val="4289016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1000"/>
                                        <p:tgtEl>
                                          <p:spTgt spid="8">
                                            <p:txEl>
                                              <p:pRg st="3" end="3"/>
                                            </p:txEl>
                                          </p:spTgt>
                                        </p:tgtEl>
                                      </p:cBhvr>
                                    </p:animEffect>
                                    <p:anim calcmode="lin" valueType="num">
                                      <p:cBhvr>
                                        <p:cTn id="2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Effect transition="in" filter="fade">
                                      <p:cBhvr>
                                        <p:cTn id="35" dur="1000"/>
                                        <p:tgtEl>
                                          <p:spTgt spid="8">
                                            <p:txEl>
                                              <p:pRg st="4" end="4"/>
                                            </p:txEl>
                                          </p:spTgt>
                                        </p:tgtEl>
                                      </p:cBhvr>
                                    </p:animEffect>
                                    <p:anim calcmode="lin" valueType="num">
                                      <p:cBhvr>
                                        <p:cTn id="36"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animEffect transition="in" filter="fade">
                                      <p:cBhvr>
                                        <p:cTn id="42" dur="1000"/>
                                        <p:tgtEl>
                                          <p:spTgt spid="8">
                                            <p:txEl>
                                              <p:pRg st="5" end="5"/>
                                            </p:txEl>
                                          </p:spTgt>
                                        </p:tgtEl>
                                      </p:cBhvr>
                                    </p:animEffect>
                                    <p:anim calcmode="lin" valueType="num">
                                      <p:cBhvr>
                                        <p:cTn id="43"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191</TotalTime>
  <Words>1013</Words>
  <Application>Microsoft Office PowerPoint</Application>
  <PresentationFormat>On-screen Show (4:3)</PresentationFormat>
  <Paragraphs>127</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Georgia</vt:lpstr>
      <vt:lpstr>Times New Roman</vt:lpstr>
      <vt:lpstr>Trebuchet MS</vt:lpstr>
      <vt:lpstr>Wingdings</vt:lpstr>
      <vt:lpstr>Wingdings 2</vt:lpstr>
      <vt:lpstr>Urban</vt:lpstr>
      <vt:lpstr>Fit for Mission</vt:lpstr>
      <vt:lpstr>Fit for Mission Bingo-  What makes up a Parish  </vt:lpstr>
      <vt:lpstr>Fit for Mission Bingo- What is Fit for Mission? </vt:lpstr>
      <vt:lpstr>Lets Play…. Fit for Mission Bingo </vt:lpstr>
      <vt:lpstr>The Results are in </vt:lpstr>
      <vt:lpstr>Talk to your group about your results  </vt:lpstr>
      <vt:lpstr>Community mapping </vt:lpstr>
      <vt:lpstr>Welcome to the Parish of Our Lady of the Waitamata</vt:lpstr>
      <vt:lpstr>How Can this Parish develop a Fit For Mission Plan? </vt:lpstr>
      <vt:lpstr>Next Step – Engage in the Community </vt:lpstr>
      <vt:lpstr>The plan of Attack </vt:lpstr>
      <vt:lpstr>Who, What, Where and Why????</vt:lpstr>
      <vt:lpstr>Things to think about </vt:lpstr>
      <vt:lpstr>Its all about Relationship </vt:lpstr>
      <vt:lpstr>With one hand charity the other hand justice</vt:lpstr>
      <vt:lpstr>Inspiration </vt:lpstr>
      <vt:lpstr>Now its time for you to think talk and act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Fit for Mission</dc:title>
  <dc:creator>Shane Coleman</dc:creator>
  <cp:lastModifiedBy>Sian Owen</cp:lastModifiedBy>
  <cp:revision>17</cp:revision>
  <dcterms:created xsi:type="dcterms:W3CDTF">2015-04-17T06:47:09Z</dcterms:created>
  <dcterms:modified xsi:type="dcterms:W3CDTF">2015-05-06T00:15:56Z</dcterms:modified>
</cp:coreProperties>
</file>