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934" autoAdjust="0"/>
  </p:normalViewPr>
  <p:slideViewPr>
    <p:cSldViewPr>
      <p:cViewPr varScale="1">
        <p:scale>
          <a:sx n="50" d="100"/>
          <a:sy n="50"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798403A2-EA37-4F53-9EC5-11C3B6A382AF}" type="datetimeFigureOut">
              <a:rPr lang="en-NZ" smtClean="0"/>
              <a:t>4/03/2014</a:t>
            </a:fld>
            <a:endParaRPr lang="en-NZ"/>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C452C82F-663E-4317-AEF8-581D47D4B4E0}" type="slidenum">
              <a:rPr lang="en-NZ" smtClean="0"/>
              <a:t>‹#›</a:t>
            </a:fld>
            <a:endParaRPr lang="en-NZ"/>
          </a:p>
        </p:txBody>
      </p:sp>
    </p:spTree>
    <p:extLst>
      <p:ext uri="{BB962C8B-B14F-4D97-AF65-F5344CB8AC3E}">
        <p14:creationId xmlns:p14="http://schemas.microsoft.com/office/powerpoint/2010/main" val="3520798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 first slide might be used</a:t>
            </a:r>
            <a:r>
              <a:rPr lang="en-NZ" baseline="0" dirty="0" smtClean="0"/>
              <a:t> by itself as a point of reflection – or as a title slide for a short presentation that might include some or all of the following key points.</a:t>
            </a:r>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1</a:t>
            </a:fld>
            <a:endParaRPr lang="en-NZ"/>
          </a:p>
        </p:txBody>
      </p:sp>
    </p:spTree>
    <p:extLst>
      <p:ext uri="{BB962C8B-B14F-4D97-AF65-F5344CB8AC3E}">
        <p14:creationId xmlns:p14="http://schemas.microsoft.com/office/powerpoint/2010/main" val="3680150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b="1" kern="1200" dirty="0" smtClean="0">
                <a:solidFill>
                  <a:schemeClr val="tx1"/>
                </a:solidFill>
                <a:effectLst/>
                <a:latin typeface="+mn-lt"/>
                <a:ea typeface="+mn-ea"/>
                <a:cs typeface="+mn-cs"/>
              </a:rPr>
              <a:t>From Bishop Pat</a:t>
            </a:r>
          </a:p>
          <a:p>
            <a:r>
              <a:rPr lang="en-NZ" sz="1200" kern="1200" dirty="0" smtClean="0">
                <a:solidFill>
                  <a:schemeClr val="tx1"/>
                </a:solidFill>
                <a:effectLst/>
                <a:latin typeface="+mn-lt"/>
                <a:ea typeface="+mn-ea"/>
                <a:cs typeface="+mn-cs"/>
              </a:rPr>
              <a:t>I ask each and every one of you to continue to become ‘fit’ for Mission.  </a:t>
            </a:r>
          </a:p>
          <a:p>
            <a:endParaRPr lang="en-NZ" sz="1200" kern="1200" dirty="0" smtClean="0">
              <a:solidFill>
                <a:schemeClr val="tx1"/>
              </a:solidFill>
              <a:effectLst/>
              <a:latin typeface="+mn-lt"/>
              <a:ea typeface="+mn-ea"/>
              <a:cs typeface="+mn-cs"/>
            </a:endParaRPr>
          </a:p>
          <a:p>
            <a:r>
              <a:rPr lang="en-NZ" sz="1200" i="1" kern="1200" dirty="0" smtClean="0">
                <a:solidFill>
                  <a:srgbClr val="0070C0"/>
                </a:solidFill>
                <a:effectLst/>
                <a:latin typeface="+mn-lt"/>
                <a:ea typeface="+mn-ea"/>
                <a:cs typeface="+mn-cs"/>
              </a:rPr>
              <a:t>As we meet regarding this plan in our various groups can we consider how to implement these </a:t>
            </a:r>
            <a:r>
              <a:rPr lang="en-NZ" sz="1200" b="1" i="1" kern="1200" dirty="0" smtClean="0">
                <a:solidFill>
                  <a:srgbClr val="0070C0"/>
                </a:solidFill>
                <a:effectLst/>
                <a:latin typeface="+mn-lt"/>
                <a:ea typeface="+mn-ea"/>
                <a:cs typeface="+mn-cs"/>
              </a:rPr>
              <a:t>our </a:t>
            </a:r>
            <a:r>
              <a:rPr lang="en-NZ" sz="1200" i="1" kern="1200" dirty="0" smtClean="0">
                <a:solidFill>
                  <a:srgbClr val="0070C0"/>
                </a:solidFill>
                <a:effectLst/>
                <a:latin typeface="+mn-lt"/>
                <a:ea typeface="+mn-ea"/>
                <a:cs typeface="+mn-cs"/>
              </a:rPr>
              <a:t>priorities?</a:t>
            </a:r>
          </a:p>
          <a:p>
            <a:r>
              <a:rPr lang="en-NZ" sz="1200" kern="1200" dirty="0" smtClean="0">
                <a:solidFill>
                  <a:schemeClr val="tx1"/>
                </a:solidFill>
                <a:effectLst/>
                <a:latin typeface="+mn-lt"/>
                <a:ea typeface="+mn-ea"/>
                <a:cs typeface="+mn-cs"/>
              </a:rPr>
              <a:t> </a:t>
            </a:r>
          </a:p>
          <a:p>
            <a:r>
              <a:rPr lang="en-NZ" sz="1200" kern="1200" dirty="0" smtClean="0">
                <a:solidFill>
                  <a:schemeClr val="tx1"/>
                </a:solidFill>
                <a:effectLst/>
                <a:latin typeface="+mn-lt"/>
                <a:ea typeface="+mn-ea"/>
                <a:cs typeface="+mn-cs"/>
              </a:rPr>
              <a:t>My warmest thanks to you for this collaboration with me in our joint     Mission of bringing our friends, neighbours and all others we meet to know and live as Jesus Christ.</a:t>
            </a:r>
          </a:p>
          <a:p>
            <a:r>
              <a:rPr lang="en-NZ" sz="1200" kern="1200" dirty="0" smtClean="0">
                <a:solidFill>
                  <a:schemeClr val="tx1"/>
                </a:solidFill>
                <a:effectLst/>
                <a:latin typeface="+mn-lt"/>
                <a:ea typeface="+mn-ea"/>
                <a:cs typeface="+mn-cs"/>
              </a:rPr>
              <a:t> </a:t>
            </a:r>
          </a:p>
          <a:p>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10</a:t>
            </a:fld>
            <a:endParaRPr lang="en-NZ"/>
          </a:p>
        </p:txBody>
      </p:sp>
    </p:spTree>
    <p:extLst>
      <p:ext uri="{BB962C8B-B14F-4D97-AF65-F5344CB8AC3E}">
        <p14:creationId xmlns:p14="http://schemas.microsoft.com/office/powerpoint/2010/main" val="317635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This</a:t>
            </a:r>
            <a:r>
              <a:rPr lang="en-NZ" baseline="0" dirty="0" smtClean="0"/>
              <a:t> might be a time of reflection on its own</a:t>
            </a:r>
            <a:endParaRPr lang="en-NZ" dirty="0" smtClean="0"/>
          </a:p>
          <a:p>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11</a:t>
            </a:fld>
            <a:endParaRPr lang="en-NZ"/>
          </a:p>
        </p:txBody>
      </p:sp>
    </p:spTree>
    <p:extLst>
      <p:ext uri="{BB962C8B-B14F-4D97-AF65-F5344CB8AC3E}">
        <p14:creationId xmlns:p14="http://schemas.microsoft.com/office/powerpoint/2010/main" val="963305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NZ" sz="1200" b="1" kern="1200" dirty="0" smtClean="0">
                <a:solidFill>
                  <a:schemeClr val="tx1"/>
                </a:solidFill>
                <a:effectLst/>
                <a:latin typeface="+mn-lt"/>
                <a:ea typeface="+mn-ea"/>
                <a:cs typeface="+mn-cs"/>
              </a:rPr>
              <a:t>First priority </a:t>
            </a:r>
            <a:r>
              <a:rPr lang="en-NZ" sz="1200" b="1" i="1" kern="1200" dirty="0" smtClean="0">
                <a:solidFill>
                  <a:schemeClr val="tx1"/>
                </a:solidFill>
                <a:effectLst/>
                <a:latin typeface="+mn-lt"/>
                <a:ea typeface="+mn-ea"/>
                <a:cs typeface="+mn-cs"/>
              </a:rPr>
              <a:t>Reaching out</a:t>
            </a:r>
            <a:r>
              <a:rPr lang="en-NZ" sz="1200" b="1" i="1" kern="1200" baseline="0" dirty="0" smtClean="0">
                <a:solidFill>
                  <a:schemeClr val="tx1"/>
                </a:solidFill>
                <a:effectLst/>
                <a:latin typeface="+mn-lt"/>
                <a:ea typeface="+mn-ea"/>
                <a:cs typeface="+mn-cs"/>
              </a:rPr>
              <a:t> beyond community boundaries</a:t>
            </a:r>
            <a:endParaRPr lang="en-NZ"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Urging</a:t>
            </a:r>
            <a:r>
              <a:rPr lang="en-NZ" sz="1200" kern="1200" baseline="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parishes,  communities, and schools to focus more specifically and practically on reaching out to those outside our communities. To find ways and means to draw them more fully to know and love Christ Jesus. This is what the Church calls </a:t>
            </a:r>
            <a:r>
              <a:rPr lang="en-NZ" sz="1200" i="1" kern="1200" dirty="0" smtClean="0">
                <a:solidFill>
                  <a:schemeClr val="tx1"/>
                </a:solidFill>
                <a:effectLst/>
                <a:latin typeface="+mn-lt"/>
                <a:ea typeface="+mn-ea"/>
                <a:cs typeface="+mn-cs"/>
              </a:rPr>
              <a:t>mission </a:t>
            </a:r>
            <a:r>
              <a:rPr lang="en-NZ" sz="1200" kern="1200" dirty="0" smtClean="0">
                <a:solidFill>
                  <a:schemeClr val="tx1"/>
                </a:solidFill>
                <a:effectLst/>
                <a:latin typeface="+mn-lt"/>
                <a:ea typeface="+mn-ea"/>
                <a:cs typeface="+mn-cs"/>
              </a:rPr>
              <a:t>a</a:t>
            </a:r>
            <a:r>
              <a:rPr lang="en-NZ" sz="1200" i="1" kern="1200" dirty="0" smtClean="0">
                <a:solidFill>
                  <a:schemeClr val="tx1"/>
                </a:solidFill>
                <a:effectLst/>
                <a:latin typeface="+mn-lt"/>
                <a:ea typeface="+mn-ea"/>
                <a:cs typeface="+mn-cs"/>
              </a:rPr>
              <a:t>d extra </a:t>
            </a:r>
            <a:r>
              <a:rPr lang="en-NZ" sz="1200" kern="1200" dirty="0" smtClean="0">
                <a:solidFill>
                  <a:schemeClr val="tx1"/>
                </a:solidFill>
                <a:effectLst/>
                <a:latin typeface="+mn-lt"/>
                <a:ea typeface="+mn-ea"/>
                <a:cs typeface="+mn-cs"/>
              </a:rPr>
              <a:t>(to those beyond</a:t>
            </a:r>
            <a:r>
              <a:rPr lang="en-NZ" sz="1200" i="1" kern="120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our normal boundaries).</a:t>
            </a:r>
            <a:r>
              <a:rPr lang="en-NZ" sz="1200" i="1"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This reminds us that in celebrating the Eucharist we are being nurtured by Jesus not just for ourselves but in order to be sent out as his disciples to engage others in the world. </a:t>
            </a: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This  first priority lays the foundation of all that will follow: a vision of Mission that I want all Catholics of our diocese to share and live by. It challenges us to ensure  that the pastoral and evangelizing activities of our communities are Mission focused. In doing so I hope we will becomes ever more loving communities of welcome, inclusion and outreach.</a:t>
            </a:r>
          </a:p>
          <a:p>
            <a:endParaRPr lang="en-NZ" sz="1200" kern="120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What</a:t>
            </a:r>
            <a:r>
              <a:rPr lang="en-NZ" sz="1200" kern="1200" baseline="0" dirty="0" smtClean="0">
                <a:solidFill>
                  <a:schemeClr val="tx1"/>
                </a:solidFill>
                <a:effectLst/>
                <a:latin typeface="+mn-lt"/>
                <a:ea typeface="+mn-ea"/>
                <a:cs typeface="+mn-cs"/>
              </a:rPr>
              <a:t> questions should we ask of ourselves in order to address this priority?</a:t>
            </a:r>
            <a:endParaRPr lang="en-NZ" sz="1200" kern="120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p>
          <a:p>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2</a:t>
            </a:fld>
            <a:endParaRPr lang="en-NZ"/>
          </a:p>
        </p:txBody>
      </p:sp>
    </p:spTree>
    <p:extLst>
      <p:ext uri="{BB962C8B-B14F-4D97-AF65-F5344CB8AC3E}">
        <p14:creationId xmlns:p14="http://schemas.microsoft.com/office/powerpoint/2010/main" val="274355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a:t>
            </a:r>
            <a:r>
              <a:rPr lang="en-NZ" baseline="0" dirty="0" smtClean="0"/>
              <a:t> might be a time of reflection on its own</a:t>
            </a:r>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3</a:t>
            </a:fld>
            <a:endParaRPr lang="en-NZ"/>
          </a:p>
        </p:txBody>
      </p:sp>
    </p:spTree>
    <p:extLst>
      <p:ext uri="{BB962C8B-B14F-4D97-AF65-F5344CB8AC3E}">
        <p14:creationId xmlns:p14="http://schemas.microsoft.com/office/powerpoint/2010/main" val="318252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200" b="1" kern="1200" dirty="0" smtClean="0">
                <a:solidFill>
                  <a:schemeClr val="tx1"/>
                </a:solidFill>
                <a:effectLst/>
                <a:latin typeface="+mn-lt"/>
                <a:ea typeface="+mn-ea"/>
                <a:cs typeface="+mn-cs"/>
              </a:rPr>
              <a:t>Second</a:t>
            </a:r>
            <a:r>
              <a:rPr lang="en-NZ" sz="1200" b="1" kern="1200" baseline="0" dirty="0" smtClean="0">
                <a:solidFill>
                  <a:schemeClr val="tx1"/>
                </a:solidFill>
                <a:effectLst/>
                <a:latin typeface="+mn-lt"/>
                <a:ea typeface="+mn-ea"/>
                <a:cs typeface="+mn-cs"/>
              </a:rPr>
              <a:t> priority </a:t>
            </a:r>
            <a:r>
              <a:rPr lang="en-NZ" sz="1200" b="1" i="1" kern="1200" baseline="0" dirty="0" smtClean="0">
                <a:solidFill>
                  <a:schemeClr val="tx1"/>
                </a:solidFill>
                <a:effectLst/>
                <a:latin typeface="+mn-lt"/>
                <a:ea typeface="+mn-ea"/>
                <a:cs typeface="+mn-cs"/>
              </a:rPr>
              <a:t>Pastoral areas</a:t>
            </a:r>
            <a:endParaRPr lang="en-NZ" sz="1200" b="1" i="1"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200" kern="1200" dirty="0" smtClean="0">
                <a:solidFill>
                  <a:schemeClr val="tx1"/>
                </a:solidFill>
                <a:effectLst/>
                <a:latin typeface="+mn-lt"/>
                <a:ea typeface="+mn-ea"/>
                <a:cs typeface="+mn-cs"/>
              </a:rPr>
              <a:t>By working collaboratively across parish boundaries in wider pastoral areas including our school communities, we can often accomplish the mission of Jesus more effectively.</a:t>
            </a:r>
            <a:r>
              <a:rPr lang="en-NZ" sz="1200" i="1" kern="120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By organizing groups of related parishes in the various parts of the Diocese into pastoral areas including our schools we can create much greater potential for achieving the vision of this mission than if we have parishes communities and schools all operating as separate entities. </a:t>
            </a: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Most of our schools  include families from multiple parishes. Pastoral areas will help to address the needs of these families more effectively.</a:t>
            </a: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 Strong parish, school and ethnic communities will help shape pastoral areas that will strengthen out ‘fitness’ for Mission.</a:t>
            </a:r>
          </a:p>
          <a:p>
            <a:r>
              <a:rPr lang="en-NZ" sz="1200" kern="1200" dirty="0" smtClean="0">
                <a:solidFill>
                  <a:schemeClr val="tx1"/>
                </a:solidFill>
                <a:effectLst/>
                <a:latin typeface="+mn-lt"/>
                <a:ea typeface="+mn-ea"/>
                <a:cs typeface="+mn-cs"/>
              </a:rPr>
              <a:t> </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What</a:t>
            </a:r>
            <a:r>
              <a:rPr lang="en-NZ" sz="1200" kern="1200" baseline="0" dirty="0" smtClean="0">
                <a:solidFill>
                  <a:schemeClr val="tx1"/>
                </a:solidFill>
                <a:effectLst/>
                <a:latin typeface="+mn-lt"/>
                <a:ea typeface="+mn-ea"/>
                <a:cs typeface="+mn-cs"/>
              </a:rPr>
              <a:t> questions should we ask of ourselves in order to address this priority?</a:t>
            </a:r>
            <a:endParaRPr lang="en-NZ" sz="1200" kern="1200" dirty="0" smtClean="0">
              <a:solidFill>
                <a:schemeClr val="tx1"/>
              </a:solidFill>
              <a:effectLst/>
              <a:latin typeface="+mn-lt"/>
              <a:ea typeface="+mn-ea"/>
              <a:cs typeface="+mn-cs"/>
            </a:endParaRPr>
          </a:p>
          <a:p>
            <a:endParaRPr lang="en-NZ" dirty="0" smtClean="0"/>
          </a:p>
          <a:p>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4</a:t>
            </a:fld>
            <a:endParaRPr lang="en-NZ"/>
          </a:p>
        </p:txBody>
      </p:sp>
    </p:spTree>
    <p:extLst>
      <p:ext uri="{BB962C8B-B14F-4D97-AF65-F5344CB8AC3E}">
        <p14:creationId xmlns:p14="http://schemas.microsoft.com/office/powerpoint/2010/main" val="706329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This</a:t>
            </a:r>
            <a:r>
              <a:rPr lang="en-NZ" baseline="0" dirty="0" smtClean="0"/>
              <a:t> might be a time of reflection on its own</a:t>
            </a:r>
            <a:endParaRPr lang="en-NZ" dirty="0" smtClean="0"/>
          </a:p>
          <a:p>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5</a:t>
            </a:fld>
            <a:endParaRPr lang="en-NZ"/>
          </a:p>
        </p:txBody>
      </p:sp>
    </p:spTree>
    <p:extLst>
      <p:ext uri="{BB962C8B-B14F-4D97-AF65-F5344CB8AC3E}">
        <p14:creationId xmlns:p14="http://schemas.microsoft.com/office/powerpoint/2010/main" val="1078889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NZ" sz="1200" b="1" kern="1200" dirty="0" smtClean="0">
                <a:solidFill>
                  <a:schemeClr val="tx1"/>
                </a:solidFill>
                <a:effectLst/>
                <a:latin typeface="+mn-lt"/>
                <a:ea typeface="+mn-ea"/>
                <a:cs typeface="+mn-cs"/>
              </a:rPr>
              <a:t>Third priority  </a:t>
            </a:r>
            <a:r>
              <a:rPr lang="en-NZ" sz="1200" b="1" i="1" kern="1200" dirty="0" smtClean="0">
                <a:solidFill>
                  <a:schemeClr val="tx1"/>
                </a:solidFill>
                <a:effectLst/>
                <a:latin typeface="+mn-lt"/>
                <a:ea typeface="+mn-ea"/>
                <a:cs typeface="+mn-cs"/>
              </a:rPr>
              <a:t>Leadership</a:t>
            </a:r>
            <a:r>
              <a:rPr lang="en-NZ" sz="1200" i="1"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For parishes, communities and pastoral areas it is necessary that the leadership at every level promotes co-responsibility and collaboration among clergy and laity.  Our taking ownership of such co-responsible mission planning and activity will build trust, and allow for more sharing of information leading to better outcomes for Mission. </a:t>
            </a:r>
          </a:p>
          <a:p>
            <a:pPr marL="0" indent="0">
              <a:buFont typeface="Arial" panose="020B0604020202020204" pitchFamily="34" charset="0"/>
              <a:buNone/>
            </a:pPr>
            <a:endParaRPr lang="en-NZ"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Fostering shared leadership will empower our communities, and pastoral areas. Using our varied gifts and leadership styles, and opening the door to greater creativity in our thinking, will make us ‘fit’ for Mission. </a:t>
            </a:r>
          </a:p>
          <a:p>
            <a:pPr marL="0" indent="0">
              <a:buFont typeface="Arial" panose="020B0604020202020204" pitchFamily="34" charset="0"/>
              <a:buNone/>
            </a:pPr>
            <a:endParaRPr lang="en-NZ"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Collaborative and co-responsible ministry, is not for its own sake but for mission. It is the uniting of many gifts for the sake of the mission of Christ. We will support this Plan by offering formation for clergy and laity  together. </a:t>
            </a:r>
          </a:p>
          <a:p>
            <a:pPr marL="0" indent="0">
              <a:buFont typeface="Arial" panose="020B0604020202020204" pitchFamily="34" charset="0"/>
              <a:buNone/>
            </a:pPr>
            <a:endParaRPr lang="en-NZ" sz="1200" kern="1200" dirty="0" smtClean="0">
              <a:solidFill>
                <a:schemeClr val="tx1"/>
              </a:solidFill>
              <a:effectLst/>
              <a:latin typeface="+mn-lt"/>
              <a:ea typeface="+mn-ea"/>
              <a:cs typeface="+mn-cs"/>
            </a:endParaRPr>
          </a:p>
          <a:p>
            <a:pPr marL="0" indent="0">
              <a:buFont typeface="Arial" panose="020B0604020202020204" pitchFamily="34" charset="0"/>
              <a:buNone/>
            </a:pPr>
            <a:r>
              <a:rPr lang="en-NZ" sz="1200" kern="1200" dirty="0" smtClean="0">
                <a:solidFill>
                  <a:schemeClr val="tx1"/>
                </a:solidFill>
                <a:effectLst/>
                <a:latin typeface="+mn-lt"/>
                <a:ea typeface="+mn-ea"/>
                <a:cs typeface="+mn-cs"/>
              </a:rPr>
              <a:t>What</a:t>
            </a:r>
            <a:r>
              <a:rPr lang="en-NZ" sz="1200" kern="1200" baseline="0" dirty="0" smtClean="0">
                <a:solidFill>
                  <a:schemeClr val="tx1"/>
                </a:solidFill>
                <a:effectLst/>
                <a:latin typeface="+mn-lt"/>
                <a:ea typeface="+mn-ea"/>
                <a:cs typeface="+mn-cs"/>
              </a:rPr>
              <a:t> questions do we need to ask of ourselves in order to live out of this priority?</a:t>
            </a:r>
            <a:endParaRPr lang="en-NZ"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6</a:t>
            </a:fld>
            <a:endParaRPr lang="en-NZ"/>
          </a:p>
        </p:txBody>
      </p:sp>
    </p:spTree>
    <p:extLst>
      <p:ext uri="{BB962C8B-B14F-4D97-AF65-F5344CB8AC3E}">
        <p14:creationId xmlns:p14="http://schemas.microsoft.com/office/powerpoint/2010/main" val="395035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This</a:t>
            </a:r>
            <a:r>
              <a:rPr lang="en-NZ" baseline="0" dirty="0" smtClean="0"/>
              <a:t> might be a time of reflection on its own</a:t>
            </a:r>
            <a:endParaRPr lang="en-NZ" dirty="0" smtClean="0"/>
          </a:p>
          <a:p>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7</a:t>
            </a:fld>
            <a:endParaRPr lang="en-NZ"/>
          </a:p>
        </p:txBody>
      </p:sp>
    </p:spTree>
    <p:extLst>
      <p:ext uri="{BB962C8B-B14F-4D97-AF65-F5344CB8AC3E}">
        <p14:creationId xmlns:p14="http://schemas.microsoft.com/office/powerpoint/2010/main" val="471813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NZ" sz="1200" b="1" kern="1200" dirty="0" smtClean="0">
                <a:solidFill>
                  <a:schemeClr val="tx1"/>
                </a:solidFill>
                <a:effectLst/>
                <a:latin typeface="+mn-lt"/>
                <a:ea typeface="+mn-ea"/>
                <a:cs typeface="+mn-cs"/>
              </a:rPr>
              <a:t>Fourth priority </a:t>
            </a:r>
            <a:r>
              <a:rPr lang="en-NZ" sz="1200" b="1" i="1" kern="1200" dirty="0" smtClean="0">
                <a:solidFill>
                  <a:schemeClr val="tx1"/>
                </a:solidFill>
                <a:effectLst/>
                <a:latin typeface="+mn-lt"/>
                <a:ea typeface="+mn-ea"/>
                <a:cs typeface="+mn-cs"/>
              </a:rPr>
              <a:t>Communication.   </a:t>
            </a: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With the rapid growth of the new technologies we have the opportunity to assess what are the best communication strategies for us to succeed in proclaiming the Good News . </a:t>
            </a:r>
          </a:p>
          <a:p>
            <a:pPr marL="0" indent="0">
              <a:buFont typeface="Arial" panose="020B0604020202020204" pitchFamily="34" charset="0"/>
              <a:buNone/>
            </a:pPr>
            <a:endParaRPr lang="en-NZ"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NZ" sz="1200" kern="1200" dirty="0" smtClean="0">
                <a:solidFill>
                  <a:schemeClr val="tx1"/>
                </a:solidFill>
                <a:effectLst/>
                <a:latin typeface="+mn-lt"/>
                <a:ea typeface="+mn-ea"/>
                <a:cs typeface="+mn-cs"/>
              </a:rPr>
              <a:t>We will review our communication processes to identify the infra-structures required to make us ‘fit’ for mission technologically as well as in the other ways.</a:t>
            </a:r>
          </a:p>
          <a:p>
            <a:r>
              <a:rPr lang="en-NZ" sz="1200" i="1" kern="1200" dirty="0" smtClean="0">
                <a:solidFill>
                  <a:schemeClr val="tx1"/>
                </a:solidFill>
                <a:effectLst/>
                <a:latin typeface="+mn-lt"/>
                <a:ea typeface="+mn-ea"/>
                <a:cs typeface="+mn-cs"/>
              </a:rPr>
              <a:t> </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What things might we need to change, improve, build on to make us fit for Mission</a:t>
            </a:r>
            <a:r>
              <a:rPr lang="en-NZ" sz="1200" kern="1200" baseline="0" dirty="0" smtClean="0">
                <a:solidFill>
                  <a:schemeClr val="tx1"/>
                </a:solidFill>
                <a:effectLst/>
                <a:latin typeface="+mn-lt"/>
                <a:ea typeface="+mn-ea"/>
                <a:cs typeface="+mn-cs"/>
              </a:rPr>
              <a:t> in a technological sense</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8</a:t>
            </a:fld>
            <a:endParaRPr lang="en-NZ"/>
          </a:p>
        </p:txBody>
      </p:sp>
    </p:spTree>
    <p:extLst>
      <p:ext uri="{BB962C8B-B14F-4D97-AF65-F5344CB8AC3E}">
        <p14:creationId xmlns:p14="http://schemas.microsoft.com/office/powerpoint/2010/main" val="645747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This</a:t>
            </a:r>
            <a:r>
              <a:rPr lang="en-NZ" baseline="0" dirty="0" smtClean="0"/>
              <a:t> might be a time of reflection on its own</a:t>
            </a:r>
            <a:endParaRPr lang="en-NZ" dirty="0" smtClean="0"/>
          </a:p>
          <a:p>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9</a:t>
            </a:fld>
            <a:endParaRPr lang="en-NZ"/>
          </a:p>
        </p:txBody>
      </p:sp>
    </p:spTree>
    <p:extLst>
      <p:ext uri="{BB962C8B-B14F-4D97-AF65-F5344CB8AC3E}">
        <p14:creationId xmlns:p14="http://schemas.microsoft.com/office/powerpoint/2010/main" val="4183264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lstStyle>
            <a:lvl1pPr>
              <a:defRPr>
                <a:solidFill>
                  <a:srgbClr val="0070C0"/>
                </a:solidFill>
                <a:effectLst>
                  <a:outerShdw blurRad="38100" dist="38100" dir="2700000" algn="tl">
                    <a:srgbClr val="000000">
                      <a:alpha val="43137"/>
                    </a:srgbClr>
                  </a:outerShdw>
                </a:effectLst>
              </a:defRPr>
            </a:lvl1pPr>
          </a:lstStyle>
          <a:p>
            <a:r>
              <a:rPr lang="en-US" dirty="0" smtClean="0"/>
              <a:t>Click to edit Master title style</a:t>
            </a:r>
            <a:endParaRPr lang="en-NZ" dirty="0"/>
          </a:p>
        </p:txBody>
      </p:sp>
      <p:sp>
        <p:nvSpPr>
          <p:cNvPr id="3" name="Subtitle 2"/>
          <p:cNvSpPr>
            <a:spLocks noGrp="1"/>
          </p:cNvSpPr>
          <p:nvPr>
            <p:ph type="subTitle" idx="1"/>
          </p:nvPr>
        </p:nvSpPr>
        <p:spPr>
          <a:xfrm>
            <a:off x="2339752" y="3140968"/>
            <a:ext cx="6400800" cy="1752600"/>
          </a:xfrm>
        </p:spPr>
        <p:txBody>
          <a:bodyPr/>
          <a:lstStyle>
            <a:lvl1pPr marL="0" indent="0" algn="ctr">
              <a:buNone/>
              <a:defRPr b="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NZ" dirty="0"/>
          </a:p>
        </p:txBody>
      </p:sp>
      <p:sp>
        <p:nvSpPr>
          <p:cNvPr id="4" name="Date Placeholder 3"/>
          <p:cNvSpPr>
            <a:spLocks noGrp="1"/>
          </p:cNvSpPr>
          <p:nvPr>
            <p:ph type="dt" sz="half" idx="10"/>
          </p:nvPr>
        </p:nvSpPr>
        <p:spPr/>
        <p:txBody>
          <a:bodyPr/>
          <a:lstStyle/>
          <a:p>
            <a:fld id="{A23359FF-3175-4324-B3EE-1CC1C0173B28}"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C67F579-E6E0-4C8D-9400-4207582750D2}" type="slidenum">
              <a:rPr lang="en-NZ" smtClean="0"/>
              <a:t>‹#›</a:t>
            </a:fld>
            <a:endParaRPr lang="en-NZ"/>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 y="4913376"/>
            <a:ext cx="1795272" cy="1944624"/>
          </a:xfrm>
          <a:prstGeom prst="rect">
            <a:avLst/>
          </a:prstGeom>
        </p:spPr>
      </p:pic>
    </p:spTree>
    <p:extLst>
      <p:ext uri="{BB962C8B-B14F-4D97-AF65-F5344CB8AC3E}">
        <p14:creationId xmlns:p14="http://schemas.microsoft.com/office/powerpoint/2010/main" val="3772479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23359FF-3175-4324-B3EE-1CC1C0173B28}"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C67F579-E6E0-4C8D-9400-4207582750D2}" type="slidenum">
              <a:rPr lang="en-NZ" smtClean="0"/>
              <a:t>‹#›</a:t>
            </a:fld>
            <a:endParaRPr lang="en-NZ"/>
          </a:p>
        </p:txBody>
      </p:sp>
    </p:spTree>
    <p:extLst>
      <p:ext uri="{BB962C8B-B14F-4D97-AF65-F5344CB8AC3E}">
        <p14:creationId xmlns:p14="http://schemas.microsoft.com/office/powerpoint/2010/main" val="60599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23359FF-3175-4324-B3EE-1CC1C0173B28}"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C67F579-E6E0-4C8D-9400-4207582750D2}" type="slidenum">
              <a:rPr lang="en-NZ" smtClean="0"/>
              <a:t>‹#›</a:t>
            </a:fld>
            <a:endParaRPr lang="en-NZ"/>
          </a:p>
        </p:txBody>
      </p:sp>
    </p:spTree>
    <p:extLst>
      <p:ext uri="{BB962C8B-B14F-4D97-AF65-F5344CB8AC3E}">
        <p14:creationId xmlns:p14="http://schemas.microsoft.com/office/powerpoint/2010/main" val="16897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83768" y="274638"/>
            <a:ext cx="6203032" cy="1143000"/>
          </a:xfrm>
        </p:spPr>
        <p:txBody>
          <a:bodyPr/>
          <a:lstStyle>
            <a:lvl1pPr>
              <a:defRPr>
                <a:solidFill>
                  <a:srgbClr val="0070C0"/>
                </a:solidFill>
              </a:defRPr>
            </a:lvl1pPr>
          </a:lstStyle>
          <a:p>
            <a:r>
              <a:rPr lang="en-US" dirty="0" smtClean="0"/>
              <a:t>Click to edit Master title style</a:t>
            </a:r>
            <a:endParaRPr lang="en-NZ" dirty="0"/>
          </a:p>
        </p:txBody>
      </p:sp>
      <p:sp>
        <p:nvSpPr>
          <p:cNvPr id="3" name="Content Placeholder 2"/>
          <p:cNvSpPr>
            <a:spLocks noGrp="1"/>
          </p:cNvSpPr>
          <p:nvPr>
            <p:ph idx="1"/>
          </p:nvPr>
        </p:nvSpPr>
        <p:spPr>
          <a:xfrm>
            <a:off x="2483768" y="1600200"/>
            <a:ext cx="6203032"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p>
            <a:fld id="{A23359FF-3175-4324-B3EE-1CC1C0173B28}"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C67F579-E6E0-4C8D-9400-4207582750D2}" type="slidenum">
              <a:rPr lang="en-NZ" smtClean="0"/>
              <a:t>‹#›</a:t>
            </a:fld>
            <a:endParaRPr lang="en-NZ"/>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2337084" cy="6858000"/>
          </a:xfrm>
          <a:prstGeom prst="rect">
            <a:avLst/>
          </a:prstGeom>
        </p:spPr>
      </p:pic>
    </p:spTree>
    <p:extLst>
      <p:ext uri="{BB962C8B-B14F-4D97-AF65-F5344CB8AC3E}">
        <p14:creationId xmlns:p14="http://schemas.microsoft.com/office/powerpoint/2010/main" val="29322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3568" y="862062"/>
            <a:ext cx="7772400" cy="1362075"/>
          </a:xfrm>
        </p:spPr>
        <p:txBody>
          <a:bodyPr anchor="t"/>
          <a:lstStyle>
            <a:lvl1pPr algn="l">
              <a:defRPr sz="4000" b="1" cap="all">
                <a:solidFill>
                  <a:srgbClr val="0070C0"/>
                </a:solidFill>
              </a:defRPr>
            </a:lvl1pPr>
          </a:lstStyle>
          <a:p>
            <a:r>
              <a:rPr lang="en-US" dirty="0" smtClean="0"/>
              <a:t>I WOND</a:t>
            </a:r>
            <a:endParaRPr lang="en-NZ" dirty="0"/>
          </a:p>
        </p:txBody>
      </p:sp>
      <p:sp>
        <p:nvSpPr>
          <p:cNvPr id="3" name="Text Placeholder 2"/>
          <p:cNvSpPr>
            <a:spLocks noGrp="1"/>
          </p:cNvSpPr>
          <p:nvPr>
            <p:ph type="body" idx="1"/>
          </p:nvPr>
        </p:nvSpPr>
        <p:spPr>
          <a:xfrm>
            <a:off x="916988" y="282631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359FF-3175-4324-B3EE-1CC1C0173B28}"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C67F579-E6E0-4C8D-9400-4207582750D2}" type="slidenum">
              <a:rPr lang="en-NZ" smtClean="0"/>
              <a:t>‹#›</a:t>
            </a:fld>
            <a:endParaRPr lang="en-NZ"/>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4528" y="260648"/>
            <a:ext cx="3066259" cy="2564904"/>
          </a:xfrm>
          <a:prstGeom prst="rect">
            <a:avLst/>
          </a:prstGeom>
        </p:spPr>
      </p:pic>
    </p:spTree>
    <p:extLst>
      <p:ext uri="{BB962C8B-B14F-4D97-AF65-F5344CB8AC3E}">
        <p14:creationId xmlns:p14="http://schemas.microsoft.com/office/powerpoint/2010/main" val="6242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A23359FF-3175-4324-B3EE-1CC1C0173B28}" type="datetimeFigureOut">
              <a:rPr lang="en-NZ" smtClean="0"/>
              <a:t>4/03/2014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C67F579-E6E0-4C8D-9400-4207582750D2}" type="slidenum">
              <a:rPr lang="en-NZ" smtClean="0"/>
              <a:t>‹#›</a:t>
            </a:fld>
            <a:endParaRPr lang="en-NZ"/>
          </a:p>
        </p:txBody>
      </p:sp>
    </p:spTree>
    <p:extLst>
      <p:ext uri="{BB962C8B-B14F-4D97-AF65-F5344CB8AC3E}">
        <p14:creationId xmlns:p14="http://schemas.microsoft.com/office/powerpoint/2010/main" val="19777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A23359FF-3175-4324-B3EE-1CC1C0173B28}" type="datetimeFigureOut">
              <a:rPr lang="en-NZ" smtClean="0"/>
              <a:t>4/03/2014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C67F579-E6E0-4C8D-9400-4207582750D2}" type="slidenum">
              <a:rPr lang="en-NZ" smtClean="0"/>
              <a:t>‹#›</a:t>
            </a:fld>
            <a:endParaRPr lang="en-NZ"/>
          </a:p>
        </p:txBody>
      </p:sp>
    </p:spTree>
    <p:extLst>
      <p:ext uri="{BB962C8B-B14F-4D97-AF65-F5344CB8AC3E}">
        <p14:creationId xmlns:p14="http://schemas.microsoft.com/office/powerpoint/2010/main" val="176868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A23359FF-3175-4324-B3EE-1CC1C0173B28}" type="datetimeFigureOut">
              <a:rPr lang="en-NZ" smtClean="0"/>
              <a:t>4/03/2014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C67F579-E6E0-4C8D-9400-4207582750D2}" type="slidenum">
              <a:rPr lang="en-NZ" smtClean="0"/>
              <a:t>‹#›</a:t>
            </a:fld>
            <a:endParaRPr lang="en-NZ"/>
          </a:p>
        </p:txBody>
      </p:sp>
    </p:spTree>
    <p:extLst>
      <p:ext uri="{BB962C8B-B14F-4D97-AF65-F5344CB8AC3E}">
        <p14:creationId xmlns:p14="http://schemas.microsoft.com/office/powerpoint/2010/main" val="72619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359FF-3175-4324-B3EE-1CC1C0173B28}" type="datetimeFigureOut">
              <a:rPr lang="en-NZ" smtClean="0"/>
              <a:t>4/03/2014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C67F579-E6E0-4C8D-9400-4207582750D2}" type="slidenum">
              <a:rPr lang="en-NZ" smtClean="0"/>
              <a:t>‹#›</a:t>
            </a:fld>
            <a:endParaRPr lang="en-NZ"/>
          </a:p>
        </p:txBody>
      </p:sp>
    </p:spTree>
    <p:extLst>
      <p:ext uri="{BB962C8B-B14F-4D97-AF65-F5344CB8AC3E}">
        <p14:creationId xmlns:p14="http://schemas.microsoft.com/office/powerpoint/2010/main" val="571077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359FF-3175-4324-B3EE-1CC1C0173B28}" type="datetimeFigureOut">
              <a:rPr lang="en-NZ" smtClean="0"/>
              <a:t>4/03/2014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C67F579-E6E0-4C8D-9400-4207582750D2}" type="slidenum">
              <a:rPr lang="en-NZ" smtClean="0"/>
              <a:t>‹#›</a:t>
            </a:fld>
            <a:endParaRPr lang="en-NZ"/>
          </a:p>
        </p:txBody>
      </p:sp>
    </p:spTree>
    <p:extLst>
      <p:ext uri="{BB962C8B-B14F-4D97-AF65-F5344CB8AC3E}">
        <p14:creationId xmlns:p14="http://schemas.microsoft.com/office/powerpoint/2010/main" val="34836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359FF-3175-4324-B3EE-1CC1C0173B28}" type="datetimeFigureOut">
              <a:rPr lang="en-NZ" smtClean="0"/>
              <a:t>4/03/2014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C67F579-E6E0-4C8D-9400-4207582750D2}" type="slidenum">
              <a:rPr lang="en-NZ" smtClean="0"/>
              <a:t>‹#›</a:t>
            </a:fld>
            <a:endParaRPr lang="en-NZ"/>
          </a:p>
        </p:txBody>
      </p:sp>
    </p:spTree>
    <p:extLst>
      <p:ext uri="{BB962C8B-B14F-4D97-AF65-F5344CB8AC3E}">
        <p14:creationId xmlns:p14="http://schemas.microsoft.com/office/powerpoint/2010/main" val="9234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359FF-3175-4324-B3EE-1CC1C0173B28}" type="datetimeFigureOut">
              <a:rPr lang="en-NZ" smtClean="0"/>
              <a:t>4/03/2014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7F579-E6E0-4C8D-9400-4207582750D2}" type="slidenum">
              <a:rPr lang="en-NZ" smtClean="0"/>
              <a:t>‹#›</a:t>
            </a:fld>
            <a:endParaRPr lang="en-NZ"/>
          </a:p>
        </p:txBody>
      </p:sp>
    </p:spTree>
    <p:extLst>
      <p:ext uri="{BB962C8B-B14F-4D97-AF65-F5344CB8AC3E}">
        <p14:creationId xmlns:p14="http://schemas.microsoft.com/office/powerpoint/2010/main" val="193413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979" y="3501008"/>
            <a:ext cx="7772400" cy="794519"/>
          </a:xfrm>
        </p:spPr>
        <p:txBody>
          <a:bodyPr>
            <a:normAutofit fontScale="90000"/>
          </a:bodyPr>
          <a:lstStyle/>
          <a:p>
            <a:r>
              <a:rPr lang="en-NZ" sz="6700" b="1" dirty="0">
                <a:solidFill>
                  <a:srgbClr val="0070C0"/>
                </a:solidFill>
              </a:rPr>
              <a:t>Fit For </a:t>
            </a:r>
            <a:r>
              <a:rPr lang="en-NZ" sz="6700" b="1" dirty="0" smtClean="0">
                <a:solidFill>
                  <a:srgbClr val="0070C0"/>
                </a:solidFill>
              </a:rPr>
              <a:t>Mission</a:t>
            </a:r>
            <a:br>
              <a:rPr lang="en-NZ" sz="6700" b="1" dirty="0" smtClean="0">
                <a:solidFill>
                  <a:srgbClr val="0070C0"/>
                </a:solidFill>
              </a:rPr>
            </a:br>
            <a:r>
              <a:rPr lang="en-NZ" b="1" dirty="0" err="1">
                <a:effectLst/>
              </a:rPr>
              <a:t>Takatū</a:t>
            </a:r>
            <a:r>
              <a:rPr lang="en-NZ" b="1" dirty="0">
                <a:effectLst/>
              </a:rPr>
              <a:t> Ki </a:t>
            </a:r>
            <a:r>
              <a:rPr lang="en-NZ" b="1" dirty="0" err="1">
                <a:effectLst/>
              </a:rPr>
              <a:t>Te</a:t>
            </a:r>
            <a:r>
              <a:rPr lang="en-NZ" b="1" dirty="0">
                <a:effectLst/>
              </a:rPr>
              <a:t> Mau I </a:t>
            </a:r>
            <a:r>
              <a:rPr lang="en-NZ" b="1" dirty="0" err="1">
                <a:effectLst/>
              </a:rPr>
              <a:t>Te</a:t>
            </a:r>
            <a:r>
              <a:rPr lang="en-NZ" b="1" dirty="0">
                <a:effectLst/>
              </a:rPr>
              <a:t> </a:t>
            </a:r>
            <a:r>
              <a:rPr lang="en-NZ" b="1" dirty="0" err="1">
                <a:effectLst/>
              </a:rPr>
              <a:t>Rongo</a:t>
            </a:r>
            <a:r>
              <a:rPr lang="en-NZ" b="1" dirty="0">
                <a:effectLst/>
              </a:rPr>
              <a:t> </a:t>
            </a:r>
            <a:r>
              <a:rPr lang="en-NZ" b="1" dirty="0" err="1">
                <a:effectLst/>
              </a:rPr>
              <a:t>Pai</a:t>
            </a:r>
            <a:r>
              <a:rPr lang="en-NZ" dirty="0">
                <a:effectLst/>
              </a:rPr>
              <a:t/>
            </a:r>
            <a:br>
              <a:rPr lang="en-NZ" dirty="0">
                <a:effectLst/>
              </a:rPr>
            </a:br>
            <a:r>
              <a:rPr lang="en-NZ" b="1" dirty="0">
                <a:solidFill>
                  <a:srgbClr val="0070C0"/>
                </a:solidFill>
              </a:rPr>
              <a:t/>
            </a:r>
            <a:br>
              <a:rPr lang="en-NZ" b="1" dirty="0">
                <a:solidFill>
                  <a:srgbClr val="0070C0"/>
                </a:solidFill>
              </a:rPr>
            </a:br>
            <a:r>
              <a:rPr lang="en-NZ" dirty="0"/>
              <a:t> </a:t>
            </a:r>
            <a:br>
              <a:rPr lang="en-NZ" dirty="0"/>
            </a:br>
            <a:endParaRPr lang="en-NZ" dirty="0"/>
          </a:p>
        </p:txBody>
      </p:sp>
      <p:sp>
        <p:nvSpPr>
          <p:cNvPr id="3" name="Subtitle 2"/>
          <p:cNvSpPr>
            <a:spLocks noGrp="1"/>
          </p:cNvSpPr>
          <p:nvPr>
            <p:ph type="subTitle" idx="1"/>
          </p:nvPr>
        </p:nvSpPr>
        <p:spPr>
          <a:xfrm>
            <a:off x="1785392" y="3924493"/>
            <a:ext cx="6400800" cy="1752600"/>
          </a:xfrm>
        </p:spPr>
        <p:txBody>
          <a:bodyPr>
            <a:normAutofit fontScale="92500" lnSpcReduction="20000"/>
          </a:bodyPr>
          <a:lstStyle/>
          <a:p>
            <a:r>
              <a:rPr lang="en-NZ" i="1" kern="1400" dirty="0">
                <a:solidFill>
                  <a:srgbClr val="6666CC"/>
                </a:solidFill>
              </a:rPr>
              <a:t>Are we ready to be Christians full time, showing our</a:t>
            </a:r>
          </a:p>
          <a:p>
            <a:r>
              <a:rPr lang="en-NZ" i="1" kern="1400" dirty="0">
                <a:solidFill>
                  <a:srgbClr val="6666CC"/>
                </a:solidFill>
              </a:rPr>
              <a:t>commitment by word and deed? </a:t>
            </a:r>
          </a:p>
          <a:p>
            <a:pPr algn="r"/>
            <a:r>
              <a:rPr lang="en-NZ" sz="2800" i="1" kern="1400" dirty="0">
                <a:solidFill>
                  <a:srgbClr val="6666CC"/>
                </a:solidFill>
              </a:rPr>
              <a:t>Pope Francis</a:t>
            </a:r>
          </a:p>
          <a:p>
            <a:endParaRPr lang="en-N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786"/>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085184"/>
            <a:ext cx="972003" cy="14512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Rectangle 3"/>
          <p:cNvSpPr/>
          <p:nvPr/>
        </p:nvSpPr>
        <p:spPr>
          <a:xfrm>
            <a:off x="2195736" y="5657671"/>
            <a:ext cx="5580112" cy="1200329"/>
          </a:xfrm>
          <a:prstGeom prst="rect">
            <a:avLst/>
          </a:prstGeom>
        </p:spPr>
        <p:txBody>
          <a:bodyPr wrap="square">
            <a:spAutoFit/>
          </a:bodyPr>
          <a:lstStyle/>
          <a:p>
            <a:pPr algn="ctr"/>
            <a:r>
              <a:rPr lang="en-NZ" sz="2400" dirty="0"/>
              <a:t> </a:t>
            </a:r>
            <a:r>
              <a:rPr lang="en-NZ" sz="2400" b="1" cap="all" dirty="0"/>
              <a:t>CATHOLIC DIOCESE OF AUCKLAND </a:t>
            </a:r>
            <a:endParaRPr lang="en-NZ" sz="2400" b="1" dirty="0"/>
          </a:p>
          <a:p>
            <a:pPr algn="ctr"/>
            <a:r>
              <a:rPr lang="en-NZ" sz="2400" dirty="0"/>
              <a:t> </a:t>
            </a:r>
            <a:r>
              <a:rPr lang="en-NZ" sz="2400" i="1" dirty="0" smtClean="0"/>
              <a:t>Pastoral Plan </a:t>
            </a:r>
          </a:p>
          <a:p>
            <a:pPr algn="ctr"/>
            <a:r>
              <a:rPr lang="en-NZ" sz="2400" i="1" dirty="0" smtClean="0"/>
              <a:t>2014-2019</a:t>
            </a:r>
            <a:endParaRPr lang="en-NZ" sz="2400" i="1" dirty="0"/>
          </a:p>
        </p:txBody>
      </p:sp>
    </p:spTree>
    <p:extLst>
      <p:ext uri="{BB962C8B-B14F-4D97-AF65-F5344CB8AC3E}">
        <p14:creationId xmlns:p14="http://schemas.microsoft.com/office/powerpoint/2010/main" val="256836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From Bishop Patrick Dunn</a:t>
            </a:r>
            <a:endParaRPr lang="en-NZ" dirty="0"/>
          </a:p>
        </p:txBody>
      </p:sp>
      <p:sp>
        <p:nvSpPr>
          <p:cNvPr id="3" name="Content Placeholder 2"/>
          <p:cNvSpPr>
            <a:spLocks noGrp="1"/>
          </p:cNvSpPr>
          <p:nvPr>
            <p:ph idx="1"/>
          </p:nvPr>
        </p:nvSpPr>
        <p:spPr>
          <a:xfrm>
            <a:off x="2915816" y="1268760"/>
            <a:ext cx="6120680" cy="5184576"/>
          </a:xfrm>
        </p:spPr>
        <p:txBody>
          <a:bodyPr>
            <a:normAutofit/>
          </a:bodyPr>
          <a:lstStyle/>
          <a:p>
            <a:pPr marL="0" indent="0">
              <a:buNone/>
            </a:pPr>
            <a:r>
              <a:rPr lang="en-NZ" dirty="0"/>
              <a:t>I ask each and every one of you to continue to become ‘fit’ for </a:t>
            </a:r>
            <a:r>
              <a:rPr lang="en-NZ" dirty="0" smtClean="0"/>
              <a:t>Mission.</a:t>
            </a:r>
            <a:r>
              <a:rPr lang="en-NZ" dirty="0"/>
              <a:t> </a:t>
            </a:r>
            <a:endParaRPr lang="en-NZ" dirty="0" smtClean="0"/>
          </a:p>
          <a:p>
            <a:pPr marL="0" indent="0">
              <a:buNone/>
            </a:pPr>
            <a:endParaRPr lang="en-NZ" sz="1000" dirty="0"/>
          </a:p>
          <a:p>
            <a:pPr marL="0" indent="0">
              <a:buNone/>
            </a:pPr>
            <a:r>
              <a:rPr lang="en-NZ" dirty="0" smtClean="0"/>
              <a:t>My </a:t>
            </a:r>
            <a:r>
              <a:rPr lang="en-NZ" dirty="0"/>
              <a:t>warmest thanks to you for this collaboration with me in our joint     Mission of bringing our friends, neighbours and all others we meet to know and live as Jesus Christ.</a:t>
            </a:r>
          </a:p>
          <a:p>
            <a:pPr marL="0" indent="0">
              <a:buNone/>
            </a:pPr>
            <a:endParaRPr lang="en-NZ" dirty="0"/>
          </a:p>
          <a:p>
            <a:pPr marL="0" indent="0">
              <a:buNone/>
            </a:pPr>
            <a:endParaRPr lang="en-NZ"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8386">
            <a:off x="6390087" y="5480310"/>
            <a:ext cx="2371342" cy="1158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4807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99592" y="2564904"/>
            <a:ext cx="7772400" cy="1470025"/>
          </a:xfrm>
        </p:spPr>
        <p:txBody>
          <a:bodyPr>
            <a:normAutofit fontScale="90000"/>
          </a:bodyPr>
          <a:lstStyle/>
          <a:p>
            <a:r>
              <a:rPr lang="en-NZ" b="1" dirty="0">
                <a:effectLst/>
              </a:rPr>
              <a:t>Go out! </a:t>
            </a:r>
            <a:r>
              <a:rPr lang="en-NZ" b="1" dirty="0" smtClean="0">
                <a:effectLst/>
              </a:rPr>
              <a:t/>
            </a:r>
            <a:br>
              <a:rPr lang="en-NZ" b="1" dirty="0" smtClean="0">
                <a:effectLst/>
              </a:rPr>
            </a:br>
            <a:r>
              <a:rPr lang="en-NZ" b="1" dirty="0" smtClean="0">
                <a:effectLst/>
              </a:rPr>
              <a:t>Go </a:t>
            </a:r>
            <a:r>
              <a:rPr lang="en-NZ" b="1" dirty="0">
                <a:effectLst/>
              </a:rPr>
              <a:t>out and share your testimony. Go out and interact with your brothers and sisters.</a:t>
            </a:r>
            <a:r>
              <a:rPr lang="en-NZ" dirty="0">
                <a:effectLst/>
              </a:rPr>
              <a:t/>
            </a:r>
            <a:br>
              <a:rPr lang="en-NZ" dirty="0">
                <a:effectLst/>
              </a:rPr>
            </a:br>
            <a:r>
              <a:rPr lang="en-NZ" b="1" dirty="0">
                <a:effectLst/>
              </a:rPr>
              <a:t>Go out and share, Go out and ask. </a:t>
            </a:r>
            <a:r>
              <a:rPr lang="en-NZ" dirty="0">
                <a:effectLst/>
              </a:rPr>
              <a:t/>
            </a:r>
            <a:br>
              <a:rPr lang="en-NZ" dirty="0">
                <a:effectLst/>
              </a:rPr>
            </a:br>
            <a:r>
              <a:rPr lang="en-NZ" b="1" dirty="0">
                <a:effectLst/>
              </a:rPr>
              <a:t>Become the Word in body as well as spirit</a:t>
            </a:r>
            <a:r>
              <a:rPr lang="en-NZ" b="1" i="1" dirty="0">
                <a:effectLst/>
              </a:rPr>
              <a:t>.</a:t>
            </a:r>
            <a:r>
              <a:rPr lang="en-NZ" dirty="0">
                <a:effectLst/>
              </a:rPr>
              <a:t/>
            </a:r>
            <a:br>
              <a:rPr lang="en-NZ" dirty="0">
                <a:effectLst/>
              </a:rPr>
            </a:br>
            <a:r>
              <a:rPr lang="en-NZ" dirty="0">
                <a:effectLst/>
              </a:rPr>
              <a:t> </a:t>
            </a:r>
            <a:br>
              <a:rPr lang="en-NZ" dirty="0">
                <a:effectLst/>
              </a:rPr>
            </a:br>
            <a:endParaRPr lang="en-NZ" dirty="0"/>
          </a:p>
        </p:txBody>
      </p:sp>
    </p:spTree>
    <p:extLst>
      <p:ext uri="{BB962C8B-B14F-4D97-AF65-F5344CB8AC3E}">
        <p14:creationId xmlns:p14="http://schemas.microsoft.com/office/powerpoint/2010/main" val="356380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43408"/>
            <a:ext cx="6552728" cy="1628800"/>
          </a:xfrm>
        </p:spPr>
        <p:txBody>
          <a:bodyPr>
            <a:normAutofit/>
          </a:bodyPr>
          <a:lstStyle/>
          <a:p>
            <a:r>
              <a:rPr lang="en-NZ" dirty="0" smtClean="0"/>
              <a:t>Go forth – </a:t>
            </a:r>
            <a:br>
              <a:rPr lang="en-NZ" dirty="0" smtClean="0"/>
            </a:br>
            <a:r>
              <a:rPr lang="en-NZ" dirty="0" smtClean="0"/>
              <a:t>the Mass is ended </a:t>
            </a:r>
            <a:endParaRPr lang="en-NZ" dirty="0"/>
          </a:p>
        </p:txBody>
      </p:sp>
      <p:sp>
        <p:nvSpPr>
          <p:cNvPr id="3" name="Content Placeholder 2"/>
          <p:cNvSpPr>
            <a:spLocks noGrp="1"/>
          </p:cNvSpPr>
          <p:nvPr>
            <p:ph idx="1"/>
          </p:nvPr>
        </p:nvSpPr>
        <p:spPr>
          <a:xfrm>
            <a:off x="2303240" y="1340768"/>
            <a:ext cx="6840760" cy="5256584"/>
          </a:xfrm>
        </p:spPr>
        <p:txBody>
          <a:bodyPr>
            <a:noAutofit/>
          </a:bodyPr>
          <a:lstStyle/>
          <a:p>
            <a:r>
              <a:rPr lang="en-NZ" dirty="0" smtClean="0"/>
              <a:t>Reaching out beyond our communities</a:t>
            </a:r>
          </a:p>
          <a:p>
            <a:endParaRPr lang="en-NZ" dirty="0"/>
          </a:p>
          <a:p>
            <a:r>
              <a:rPr lang="en-NZ" dirty="0" smtClean="0"/>
              <a:t>Eucharist nurtures us in order that we go out as disciples</a:t>
            </a:r>
          </a:p>
          <a:p>
            <a:endParaRPr lang="en-NZ" dirty="0"/>
          </a:p>
          <a:p>
            <a:r>
              <a:rPr lang="en-NZ" dirty="0" smtClean="0"/>
              <a:t>Discipleship is about being for others</a:t>
            </a:r>
          </a:p>
          <a:p>
            <a:endParaRPr lang="en-NZ" dirty="0"/>
          </a:p>
          <a:p>
            <a:r>
              <a:rPr lang="en-NZ" dirty="0" smtClean="0"/>
              <a:t>Becoming loving communities of welcome, inclusion and outreach</a:t>
            </a:r>
            <a:endParaRPr lang="en-NZ" dirty="0"/>
          </a:p>
        </p:txBody>
      </p:sp>
    </p:spTree>
    <p:extLst>
      <p:ext uri="{BB962C8B-B14F-4D97-AF65-F5344CB8AC3E}">
        <p14:creationId xmlns:p14="http://schemas.microsoft.com/office/powerpoint/2010/main" val="2149608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7584" y="2852936"/>
            <a:ext cx="7772400" cy="1470025"/>
          </a:xfrm>
        </p:spPr>
        <p:txBody>
          <a:bodyPr>
            <a:normAutofit fontScale="90000"/>
          </a:bodyPr>
          <a:lstStyle/>
          <a:p>
            <a:r>
              <a:rPr lang="en-NZ" dirty="0"/>
              <a:t>The Church which ‘goes forth’ is a community of missionary disciples who take the first steps, who are involved and supportive, who bear fruit and rejoice.</a:t>
            </a:r>
            <a:br>
              <a:rPr lang="en-NZ" dirty="0"/>
            </a:br>
            <a:r>
              <a:rPr lang="en-NZ" dirty="0"/>
              <a:t> </a:t>
            </a:r>
            <a:br>
              <a:rPr lang="en-NZ" dirty="0"/>
            </a:br>
            <a:endParaRPr lang="en-NZ" dirty="0"/>
          </a:p>
        </p:txBody>
      </p:sp>
      <p:sp>
        <p:nvSpPr>
          <p:cNvPr id="5" name="Text Placeholder 4"/>
          <p:cNvSpPr>
            <a:spLocks noGrp="1"/>
          </p:cNvSpPr>
          <p:nvPr>
            <p:ph type="subTitle" idx="1"/>
          </p:nvPr>
        </p:nvSpPr>
        <p:spPr>
          <a:xfrm>
            <a:off x="3635896" y="4653136"/>
            <a:ext cx="6400800" cy="1752600"/>
          </a:xfrm>
        </p:spPr>
        <p:txBody>
          <a:bodyPr/>
          <a:lstStyle/>
          <a:p>
            <a:r>
              <a:rPr lang="en-NZ" dirty="0" smtClean="0"/>
              <a:t>Pope Francis</a:t>
            </a:r>
            <a:br>
              <a:rPr lang="en-NZ" dirty="0" smtClean="0"/>
            </a:br>
            <a:r>
              <a:rPr lang="en-NZ" dirty="0" smtClean="0"/>
              <a:t>Gospel of Joy #24</a:t>
            </a:r>
            <a:br>
              <a:rPr lang="en-NZ" dirty="0" smtClean="0"/>
            </a:br>
            <a:endParaRPr lang="en-NZ" dirty="0"/>
          </a:p>
        </p:txBody>
      </p:sp>
    </p:spTree>
    <p:extLst>
      <p:ext uri="{BB962C8B-B14F-4D97-AF65-F5344CB8AC3E}">
        <p14:creationId xmlns:p14="http://schemas.microsoft.com/office/powerpoint/2010/main" val="147364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908720"/>
            <a:ext cx="6203032" cy="566936"/>
          </a:xfrm>
        </p:spPr>
        <p:txBody>
          <a:bodyPr>
            <a:normAutofit fontScale="90000"/>
          </a:bodyPr>
          <a:lstStyle/>
          <a:p>
            <a:r>
              <a:rPr lang="en-NZ" dirty="0"/>
              <a:t>Pastoral Areas for Mission</a:t>
            </a:r>
            <a:br>
              <a:rPr lang="en-NZ" dirty="0"/>
            </a:br>
            <a:r>
              <a:rPr lang="en-NZ" dirty="0"/>
              <a:t> </a:t>
            </a:r>
            <a:br>
              <a:rPr lang="en-NZ" dirty="0"/>
            </a:br>
            <a:endParaRPr lang="en-NZ" dirty="0"/>
          </a:p>
        </p:txBody>
      </p:sp>
      <p:sp>
        <p:nvSpPr>
          <p:cNvPr id="3" name="Content Placeholder 2"/>
          <p:cNvSpPr>
            <a:spLocks noGrp="1"/>
          </p:cNvSpPr>
          <p:nvPr>
            <p:ph idx="1"/>
          </p:nvPr>
        </p:nvSpPr>
        <p:spPr>
          <a:xfrm>
            <a:off x="2483768" y="1052736"/>
            <a:ext cx="6480720" cy="5688632"/>
          </a:xfrm>
        </p:spPr>
        <p:txBody>
          <a:bodyPr>
            <a:normAutofit lnSpcReduction="10000"/>
          </a:bodyPr>
          <a:lstStyle/>
          <a:p>
            <a:r>
              <a:rPr lang="en-NZ" dirty="0" smtClean="0"/>
              <a:t>We don’t have to do it alone</a:t>
            </a:r>
          </a:p>
          <a:p>
            <a:endParaRPr lang="en-NZ" dirty="0"/>
          </a:p>
          <a:p>
            <a:r>
              <a:rPr lang="en-NZ" dirty="0" smtClean="0"/>
              <a:t>Combinations that encourage mission</a:t>
            </a:r>
          </a:p>
          <a:p>
            <a:endParaRPr lang="en-NZ" dirty="0"/>
          </a:p>
          <a:p>
            <a:r>
              <a:rPr lang="en-NZ" dirty="0" smtClean="0"/>
              <a:t>Strong – parish, schools, ethnic chaplaincy and pastoral area links</a:t>
            </a:r>
          </a:p>
          <a:p>
            <a:endParaRPr lang="en-NZ" dirty="0"/>
          </a:p>
          <a:p>
            <a:r>
              <a:rPr lang="en-NZ" dirty="0" smtClean="0"/>
              <a:t>Reaching out to those who value Catholic education but do not participate in wider life of Church</a:t>
            </a:r>
            <a:endParaRPr lang="en-NZ" dirty="0"/>
          </a:p>
        </p:txBody>
      </p:sp>
    </p:spTree>
    <p:extLst>
      <p:ext uri="{BB962C8B-B14F-4D97-AF65-F5344CB8AC3E}">
        <p14:creationId xmlns:p14="http://schemas.microsoft.com/office/powerpoint/2010/main" val="1537384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7584" y="2492896"/>
            <a:ext cx="7772400" cy="1470025"/>
          </a:xfrm>
        </p:spPr>
        <p:txBody>
          <a:bodyPr>
            <a:normAutofit fontScale="90000"/>
          </a:bodyPr>
          <a:lstStyle/>
          <a:p>
            <a:r>
              <a:rPr lang="en-NZ" b="1" dirty="0">
                <a:effectLst/>
              </a:rPr>
              <a:t>Let us try a little harder to take the first steps and to become involved.</a:t>
            </a:r>
            <a:r>
              <a:rPr lang="en-NZ" dirty="0">
                <a:effectLst/>
              </a:rPr>
              <a:t/>
            </a:r>
            <a:br>
              <a:rPr lang="en-NZ" dirty="0">
                <a:effectLst/>
              </a:rPr>
            </a:br>
            <a:r>
              <a:rPr lang="en-NZ" dirty="0">
                <a:effectLst/>
              </a:rPr>
              <a:t> </a:t>
            </a:r>
            <a:br>
              <a:rPr lang="en-NZ" dirty="0">
                <a:effectLst/>
              </a:rPr>
            </a:br>
            <a:endParaRPr lang="en-NZ" dirty="0"/>
          </a:p>
        </p:txBody>
      </p:sp>
      <p:sp>
        <p:nvSpPr>
          <p:cNvPr id="5" name="Subtitle 4"/>
          <p:cNvSpPr>
            <a:spLocks noGrp="1"/>
          </p:cNvSpPr>
          <p:nvPr>
            <p:ph type="subTitle" idx="1"/>
          </p:nvPr>
        </p:nvSpPr>
        <p:spPr>
          <a:xfrm>
            <a:off x="3779912" y="3429000"/>
            <a:ext cx="5616624" cy="1752600"/>
          </a:xfrm>
        </p:spPr>
        <p:txBody>
          <a:bodyPr/>
          <a:lstStyle/>
          <a:p>
            <a:r>
              <a:rPr lang="en-NZ" dirty="0" smtClean="0"/>
              <a:t>Pope Francis</a:t>
            </a:r>
            <a:br>
              <a:rPr lang="en-NZ" dirty="0" smtClean="0"/>
            </a:br>
            <a:r>
              <a:rPr lang="en-NZ" dirty="0" smtClean="0"/>
              <a:t>Gospel of Joy #24</a:t>
            </a:r>
            <a:br>
              <a:rPr lang="en-NZ" dirty="0" smtClean="0"/>
            </a:br>
            <a:endParaRPr lang="en-NZ" dirty="0" smtClean="0"/>
          </a:p>
          <a:p>
            <a:endParaRPr lang="en-NZ" dirty="0"/>
          </a:p>
        </p:txBody>
      </p:sp>
    </p:spTree>
    <p:extLst>
      <p:ext uri="{BB962C8B-B14F-4D97-AF65-F5344CB8AC3E}">
        <p14:creationId xmlns:p14="http://schemas.microsoft.com/office/powerpoint/2010/main" val="1908636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764704"/>
            <a:ext cx="6203032" cy="1143000"/>
          </a:xfrm>
        </p:spPr>
        <p:txBody>
          <a:bodyPr>
            <a:normAutofit fontScale="90000"/>
          </a:bodyPr>
          <a:lstStyle/>
          <a:p>
            <a:r>
              <a:rPr lang="en-NZ" dirty="0"/>
              <a:t>Leadership for Mission</a:t>
            </a:r>
            <a:br>
              <a:rPr lang="en-NZ" dirty="0"/>
            </a:br>
            <a:r>
              <a:rPr lang="en-NZ" dirty="0"/>
              <a:t> </a:t>
            </a:r>
            <a:br>
              <a:rPr lang="en-NZ" dirty="0"/>
            </a:br>
            <a:endParaRPr lang="en-NZ" dirty="0"/>
          </a:p>
        </p:txBody>
      </p:sp>
      <p:sp>
        <p:nvSpPr>
          <p:cNvPr id="3" name="Content Placeholder 2"/>
          <p:cNvSpPr>
            <a:spLocks noGrp="1"/>
          </p:cNvSpPr>
          <p:nvPr>
            <p:ph idx="1"/>
          </p:nvPr>
        </p:nvSpPr>
        <p:spPr>
          <a:xfrm>
            <a:off x="2483768" y="1196752"/>
            <a:ext cx="6480720" cy="5328592"/>
          </a:xfrm>
        </p:spPr>
        <p:txBody>
          <a:bodyPr>
            <a:normAutofit lnSpcReduction="10000"/>
          </a:bodyPr>
          <a:lstStyle/>
          <a:p>
            <a:r>
              <a:rPr lang="en-NZ" dirty="0" smtClean="0"/>
              <a:t>Co-responsibility and collaboration among clergy and laity</a:t>
            </a:r>
          </a:p>
          <a:p>
            <a:endParaRPr lang="en-NZ" dirty="0"/>
          </a:p>
          <a:p>
            <a:r>
              <a:rPr lang="en-NZ" dirty="0" smtClean="0"/>
              <a:t>Empowering our communities and pastoral areas</a:t>
            </a:r>
          </a:p>
          <a:p>
            <a:endParaRPr lang="en-NZ" dirty="0"/>
          </a:p>
          <a:p>
            <a:r>
              <a:rPr lang="en-NZ" dirty="0" smtClean="0"/>
              <a:t>Uniting gifts for the sake of the mission</a:t>
            </a:r>
          </a:p>
          <a:p>
            <a:endParaRPr lang="en-NZ" dirty="0"/>
          </a:p>
          <a:p>
            <a:r>
              <a:rPr lang="en-NZ" dirty="0" smtClean="0"/>
              <a:t>Formation for Mission Leadership</a:t>
            </a:r>
            <a:endParaRPr lang="en-NZ" dirty="0"/>
          </a:p>
        </p:txBody>
      </p:sp>
    </p:spTree>
    <p:extLst>
      <p:ext uri="{BB962C8B-B14F-4D97-AF65-F5344CB8AC3E}">
        <p14:creationId xmlns:p14="http://schemas.microsoft.com/office/powerpoint/2010/main" val="2198297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7584" y="2348880"/>
            <a:ext cx="7772400" cy="1470025"/>
          </a:xfrm>
        </p:spPr>
        <p:txBody>
          <a:bodyPr>
            <a:normAutofit fontScale="90000"/>
          </a:bodyPr>
          <a:lstStyle/>
          <a:p>
            <a:r>
              <a:rPr lang="en-NZ" b="1" dirty="0">
                <a:effectLst/>
              </a:rPr>
              <a:t>The principal aim of these participatory processes should not be ecclesiastical (Church) organization but rather the missionary aspiration of reaching everyone.</a:t>
            </a:r>
            <a:r>
              <a:rPr lang="en-NZ" dirty="0">
                <a:effectLst/>
              </a:rPr>
              <a:t/>
            </a:r>
            <a:br>
              <a:rPr lang="en-NZ" dirty="0">
                <a:effectLst/>
              </a:rPr>
            </a:br>
            <a:r>
              <a:rPr lang="en-NZ" dirty="0">
                <a:effectLst/>
              </a:rPr>
              <a:t> </a:t>
            </a:r>
            <a:br>
              <a:rPr lang="en-NZ" dirty="0">
                <a:effectLst/>
              </a:rPr>
            </a:br>
            <a:endParaRPr lang="en-NZ" dirty="0"/>
          </a:p>
        </p:txBody>
      </p:sp>
      <p:sp>
        <p:nvSpPr>
          <p:cNvPr id="5" name="Subtitle 4"/>
          <p:cNvSpPr>
            <a:spLocks noGrp="1"/>
          </p:cNvSpPr>
          <p:nvPr>
            <p:ph type="subTitle" idx="1"/>
          </p:nvPr>
        </p:nvSpPr>
        <p:spPr>
          <a:xfrm>
            <a:off x="3928936" y="4437112"/>
            <a:ext cx="5212396" cy="1752600"/>
          </a:xfrm>
        </p:spPr>
        <p:txBody>
          <a:bodyPr/>
          <a:lstStyle/>
          <a:p>
            <a:r>
              <a:rPr lang="en-NZ" dirty="0" smtClean="0"/>
              <a:t>Pope Francis</a:t>
            </a:r>
            <a:br>
              <a:rPr lang="en-NZ" dirty="0" smtClean="0"/>
            </a:br>
            <a:r>
              <a:rPr lang="en-NZ" dirty="0" smtClean="0"/>
              <a:t>Gospel of Joy #31</a:t>
            </a:r>
          </a:p>
          <a:p>
            <a:endParaRPr lang="en-NZ" dirty="0"/>
          </a:p>
        </p:txBody>
      </p:sp>
    </p:spTree>
    <p:extLst>
      <p:ext uri="{BB962C8B-B14F-4D97-AF65-F5344CB8AC3E}">
        <p14:creationId xmlns:p14="http://schemas.microsoft.com/office/powerpoint/2010/main" val="50229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764704"/>
            <a:ext cx="6203032" cy="1143000"/>
          </a:xfrm>
        </p:spPr>
        <p:txBody>
          <a:bodyPr>
            <a:normAutofit fontScale="90000"/>
          </a:bodyPr>
          <a:lstStyle/>
          <a:p>
            <a:r>
              <a:rPr lang="en-NZ" dirty="0"/>
              <a:t>Communication for Mission</a:t>
            </a:r>
            <a:br>
              <a:rPr lang="en-NZ" dirty="0"/>
            </a:br>
            <a:r>
              <a:rPr lang="en-NZ" dirty="0"/>
              <a:t> </a:t>
            </a:r>
            <a:br>
              <a:rPr lang="en-NZ" dirty="0"/>
            </a:br>
            <a:endParaRPr lang="en-NZ" dirty="0"/>
          </a:p>
        </p:txBody>
      </p:sp>
      <p:sp>
        <p:nvSpPr>
          <p:cNvPr id="3" name="Content Placeholder 2"/>
          <p:cNvSpPr>
            <a:spLocks noGrp="1"/>
          </p:cNvSpPr>
          <p:nvPr>
            <p:ph idx="1"/>
          </p:nvPr>
        </p:nvSpPr>
        <p:spPr/>
        <p:txBody>
          <a:bodyPr/>
          <a:lstStyle/>
          <a:p>
            <a:r>
              <a:rPr lang="en-NZ" dirty="0" smtClean="0"/>
              <a:t>Rapid changes in technologies provide new opportunities to spread the Good News</a:t>
            </a:r>
          </a:p>
          <a:p>
            <a:endParaRPr lang="en-NZ" dirty="0"/>
          </a:p>
          <a:p>
            <a:r>
              <a:rPr lang="en-NZ" dirty="0" smtClean="0"/>
              <a:t>Need to be fit for Mission technologically as well as other ways</a:t>
            </a:r>
            <a:endParaRPr lang="en-NZ" dirty="0"/>
          </a:p>
        </p:txBody>
      </p:sp>
    </p:spTree>
    <p:extLst>
      <p:ext uri="{BB962C8B-B14F-4D97-AF65-F5344CB8AC3E}">
        <p14:creationId xmlns:p14="http://schemas.microsoft.com/office/powerpoint/2010/main" val="64390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988840"/>
            <a:ext cx="7772400" cy="1470025"/>
          </a:xfrm>
        </p:spPr>
        <p:txBody>
          <a:bodyPr>
            <a:normAutofit fontScale="90000"/>
          </a:bodyPr>
          <a:lstStyle/>
          <a:p>
            <a:r>
              <a:rPr lang="en-NZ" b="1" dirty="0">
                <a:effectLst/>
              </a:rPr>
              <a:t>If we attempt to put all things in a missionary key, this will also affect the way we communicate the message.</a:t>
            </a:r>
            <a:r>
              <a:rPr lang="en-NZ" dirty="0">
                <a:effectLst/>
              </a:rPr>
              <a:t/>
            </a:r>
            <a:br>
              <a:rPr lang="en-NZ" dirty="0">
                <a:effectLst/>
              </a:rPr>
            </a:br>
            <a:endParaRPr lang="en-NZ" dirty="0"/>
          </a:p>
        </p:txBody>
      </p:sp>
      <p:sp>
        <p:nvSpPr>
          <p:cNvPr id="5" name="Subtitle 4"/>
          <p:cNvSpPr>
            <a:spLocks noGrp="1"/>
          </p:cNvSpPr>
          <p:nvPr>
            <p:ph type="subTitle" idx="1"/>
          </p:nvPr>
        </p:nvSpPr>
        <p:spPr>
          <a:xfrm>
            <a:off x="4427984" y="3789040"/>
            <a:ext cx="4997152" cy="1752600"/>
          </a:xfrm>
        </p:spPr>
        <p:txBody>
          <a:bodyPr/>
          <a:lstStyle/>
          <a:p>
            <a:r>
              <a:rPr lang="en-NZ" dirty="0" smtClean="0"/>
              <a:t>Pope Francis</a:t>
            </a:r>
            <a:br>
              <a:rPr lang="en-NZ" dirty="0" smtClean="0"/>
            </a:br>
            <a:r>
              <a:rPr lang="en-NZ" dirty="0" smtClean="0"/>
              <a:t>Gospel of Joy # 34</a:t>
            </a:r>
          </a:p>
          <a:p>
            <a:endParaRPr lang="en-NZ" dirty="0"/>
          </a:p>
        </p:txBody>
      </p:sp>
    </p:spTree>
    <p:extLst>
      <p:ext uri="{BB962C8B-B14F-4D97-AF65-F5344CB8AC3E}">
        <p14:creationId xmlns:p14="http://schemas.microsoft.com/office/powerpoint/2010/main" val="1906780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924</Words>
  <Application>Microsoft Office PowerPoint</Application>
  <PresentationFormat>On-screen Show (4:3)</PresentationFormat>
  <Paragraphs>102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Fit For Mission Takatū Ki Te Mau I Te Rongo Pai    </vt:lpstr>
      <vt:lpstr>Go forth –  the Mass is ended </vt:lpstr>
      <vt:lpstr>The Church which ‘goes forth’ is a community of missionary disciples who take the first steps, who are involved and supportive, who bear fruit and rejoice.   </vt:lpstr>
      <vt:lpstr>Pastoral Areas for Mission   </vt:lpstr>
      <vt:lpstr>Let us try a little harder to take the first steps and to become involved.   </vt:lpstr>
      <vt:lpstr>Leadership for Mission   </vt:lpstr>
      <vt:lpstr>The principal aim of these participatory processes should not be ecclesiastical (Church) organization but rather the missionary aspiration of reaching everyone.   </vt:lpstr>
      <vt:lpstr>Communication for Mission   </vt:lpstr>
      <vt:lpstr>If we attempt to put all things in a missionary key, this will also affect the way we communicate the message. </vt:lpstr>
      <vt:lpstr>From Bishop Patrick Dunn</vt:lpstr>
      <vt:lpstr>Go out!  Go out and share your testimony. Go out and interact with your brothers and sisters. Go out and share, Go out and ask.  Become the Word in body as well as spirit.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 For Mission</dc:title>
  <dc:creator>Sian Owen</dc:creator>
  <cp:lastModifiedBy>Sian Owen</cp:lastModifiedBy>
  <cp:revision>8</cp:revision>
  <cp:lastPrinted>2013-12-20T02:38:16Z</cp:lastPrinted>
  <dcterms:created xsi:type="dcterms:W3CDTF">2013-12-20T01:29:46Z</dcterms:created>
  <dcterms:modified xsi:type="dcterms:W3CDTF">2014-03-04T02:06:16Z</dcterms:modified>
</cp:coreProperties>
</file>